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75" r:id="rId3"/>
    <p:sldId id="276" r:id="rId4"/>
    <p:sldId id="277" r:id="rId5"/>
    <p:sldId id="278" r:id="rId6"/>
    <p:sldId id="279" r:id="rId7"/>
    <p:sldId id="280" r:id="rId8"/>
    <p:sldId id="282" r:id="rId9"/>
    <p:sldId id="281" r:id="rId10"/>
    <p:sldId id="265" r:id="rId11"/>
    <p:sldId id="274" r:id="rId12"/>
    <p:sldId id="267" r:id="rId13"/>
    <p:sldId id="269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Default Section" id="{F43E6E71-D02A-344D-B3AA-423A217C8B74}">
          <p14:sldIdLst>
            <p14:sldId id="256"/>
            <p14:sldId id="275"/>
            <p14:sldId id="276"/>
            <p14:sldId id="277"/>
            <p14:sldId id="278"/>
            <p14:sldId id="279"/>
          </p14:sldIdLst>
        </p14:section>
        <p14:section name="Untitled Section" id="{17E2D03E-7692-3D41-9925-54173AB56255}">
          <p14:sldIdLst>
            <p14:sldId id="280"/>
            <p14:sldId id="282"/>
            <p14:sldId id="281"/>
            <p14:sldId id="265"/>
            <p14:sldId id="274"/>
            <p14:sldId id="267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1348"/>
    <p:restoredTop sz="93343" autoAdjust="0"/>
  </p:normalViewPr>
  <p:slideViewPr>
    <p:cSldViewPr snapToGrid="0" snapToObjects="1">
      <p:cViewPr varScale="1">
        <p:scale>
          <a:sx n="39" d="100"/>
          <a:sy n="39" d="100"/>
        </p:scale>
        <p:origin x="5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 snapToObjects="1">
      <p:cViewPr varScale="1">
        <p:scale>
          <a:sx n="99" d="100"/>
          <a:sy n="99" d="100"/>
        </p:scale>
        <p:origin x="427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Shape 11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16" name="Shape 11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23" name="Shape 123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defTabSz="457200" rtl="0" latinLnBrk="0">
              <a:lnSpc>
                <a:spcPct val="117999"/>
              </a:lnSpc>
            </a:pPr>
            <a:endParaRPr lang="en-US" b="1" u="sng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5444062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1954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21468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1092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BD30CBA-A6EB-634A-8BB0-5F61846950D4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5710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480966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BF81B98D-8F88-9C40-B126-F3AF0DF59C83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2850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CFE81996-3595-1B47-938C-6E99EB35BC5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0878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04514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1955BDF8-D8F7-C947-8EAA-B35A60C9FC0B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0818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8861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711200"/>
            <a:ext cx="4572000" cy="3429000"/>
          </a:xfrm>
        </p:spPr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5E28F361-E02C-2543-998E-545C11176CBA}"/>
              </a:ext>
            </a:extLst>
          </p:cNvPr>
          <p:cNvSpPr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algn="l" defTabSz="457200" rtl="0" latinLnBrk="0">
              <a:lnSpc>
                <a:spcPct val="117999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6677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 i="1"/>
            </a:lvl1pPr>
          </a:lstStyle>
          <a:p>
            <a:r>
              <a:t>–Johnny Appleseed</a:t>
            </a:r>
          </a:p>
        </p:txBody>
      </p:sp>
      <p:sp>
        <p:nvSpPr>
          <p:cNvPr id="93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Image" descr="Image"/>
          <p:cNvPicPr>
            <a:picLocks noChangeAspect="1"/>
          </p:cNvPicPr>
          <p:nvPr/>
        </p:nvPicPr>
        <p:blipFill>
          <a:blip r:embed="rId2">
            <a:alphaModFix amt="16786"/>
          </a:blip>
          <a:stretch>
            <a:fillRect/>
          </a:stretch>
        </p:blipFill>
        <p:spPr>
          <a:xfrm>
            <a:off x="-1411127" y="-69154"/>
            <a:ext cx="15827054" cy="9891908"/>
          </a:xfrm>
          <a:prstGeom prst="rect">
            <a:avLst/>
          </a:prstGeom>
          <a:ln w="12700">
            <a:miter lim="400000"/>
          </a:ln>
        </p:spPr>
      </p:pic>
      <p:sp>
        <p:nvSpPr>
          <p:cNvPr id="10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Image"/>
          <p:cNvSpPr>
            <a:spLocks noGrp="1"/>
          </p:cNvSpPr>
          <p:nvPr>
            <p:ph type="pic" idx="13"/>
          </p:nvPr>
        </p:nvSpPr>
        <p:spPr>
          <a:xfrm>
            <a:off x="1622088" y="289099"/>
            <a:ext cx="9753603" cy="6505789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Image"/>
          <p:cNvSpPr>
            <a:spLocks noGrp="1"/>
          </p:cNvSpPr>
          <p:nvPr>
            <p:ph type="pic" idx="13"/>
          </p:nvPr>
        </p:nvSpPr>
        <p:spPr>
          <a:xfrm>
            <a:off x="2263775" y="613833"/>
            <a:ext cx="12401550" cy="82677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8" name="Title Text"/>
          <p:cNvSpPr txBox="1"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3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0" algn="ctr">
              <a:spcBef>
                <a:spcPts val="0"/>
              </a:spcBef>
              <a:buSzTx/>
              <a:buNone/>
              <a:defRPr sz="3700"/>
            </a:lvl2pPr>
            <a:lvl3pPr marL="0" indent="0" algn="ctr">
              <a:spcBef>
                <a:spcPts val="0"/>
              </a:spcBef>
              <a:buSzTx/>
              <a:buNone/>
              <a:defRPr sz="3700"/>
            </a:lvl3pPr>
            <a:lvl4pPr marL="0" indent="0" algn="ctr">
              <a:spcBef>
                <a:spcPts val="0"/>
              </a:spcBef>
              <a:buSzTx/>
              <a:buNone/>
              <a:defRPr sz="3700"/>
            </a:lvl4pPr>
            <a:lvl5pPr marL="0" indent="0" algn="ctr">
              <a:spcBef>
                <a:spcPts val="0"/>
              </a:spcBef>
              <a:buSzTx/>
              <a:buNone/>
              <a:defRPr sz="37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Image"/>
          <p:cNvSpPr>
            <a:spLocks noGrp="1"/>
          </p:cNvSpPr>
          <p:nvPr>
            <p:ph type="pic" idx="13"/>
          </p:nvPr>
        </p:nvSpPr>
        <p:spPr>
          <a:xfrm>
            <a:off x="4086225" y="2586566"/>
            <a:ext cx="9429750" cy="62865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Image"/>
          <p:cNvSpPr>
            <a:spLocks noGrp="1"/>
          </p:cNvSpPr>
          <p:nvPr>
            <p:ph type="pic" sz="quarter" idx="13"/>
          </p:nvPr>
        </p:nvSpPr>
        <p:spPr>
          <a:xfrm>
            <a:off x="6680200" y="5029200"/>
            <a:ext cx="6054748" cy="4038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3" name="Image"/>
          <p:cNvSpPr>
            <a:spLocks noGrp="1"/>
          </p:cNvSpPr>
          <p:nvPr>
            <p:ph type="pic" sz="quarter" idx="14"/>
          </p:nvPr>
        </p:nvSpPr>
        <p:spPr>
          <a:xfrm>
            <a:off x="6502400" y="889000"/>
            <a:ext cx="5867400" cy="39116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Image"/>
          <p:cNvSpPr>
            <a:spLocks noGrp="1"/>
          </p:cNvSpPr>
          <p:nvPr>
            <p:ph type="pic" idx="15"/>
          </p:nvPr>
        </p:nvSpPr>
        <p:spPr>
          <a:xfrm>
            <a:off x="-2374900" y="889000"/>
            <a:ext cx="11982450" cy="79883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rPr/>
              <a:t>‹#›</a:t>
            </a:fld>
            <a:endParaRPr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5.tif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1" name="Group"/>
          <p:cNvGrpSpPr/>
          <p:nvPr/>
        </p:nvGrpSpPr>
        <p:grpSpPr>
          <a:xfrm>
            <a:off x="6502399" y="1120455"/>
            <a:ext cx="1270001" cy="5199318"/>
            <a:chOff x="5959077" y="770135"/>
            <a:chExt cx="1270000" cy="5199317"/>
          </a:xfrm>
        </p:grpSpPr>
        <p:sp>
          <p:nvSpPr>
            <p:cNvPr id="119" name="Shawn Brown…"/>
            <p:cNvSpPr/>
            <p:nvPr/>
          </p:nvSpPr>
          <p:spPr>
            <a:xfrm>
              <a:off x="5959077" y="4699453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defTabSz="457200">
                <a:defRPr sz="2700" b="0">
                  <a:latin typeface="Impact"/>
                  <a:ea typeface="Impact"/>
                  <a:cs typeface="Impact"/>
                  <a:sym typeface="Impact"/>
                </a:defRPr>
              </a:pPr>
              <a:endParaRPr dirty="0"/>
            </a:p>
            <a:p>
              <a:pPr defTabSz="457200">
                <a:defRPr sz="2700" b="0">
                  <a:latin typeface="Impact"/>
                  <a:ea typeface="Impact"/>
                  <a:cs typeface="Impact"/>
                  <a:sym typeface="Impact"/>
                </a:defRPr>
              </a:pPr>
              <a:endParaRPr dirty="0"/>
            </a:p>
            <a:p>
              <a:pPr defTabSz="457200">
                <a:defRPr sz="2700" b="0">
                  <a:latin typeface="Impact"/>
                  <a:ea typeface="Impact"/>
                  <a:cs typeface="Impact"/>
                  <a:sym typeface="Impact"/>
                </a:defRPr>
              </a:pPr>
              <a:endParaRPr dirty="0"/>
            </a:p>
            <a:p>
              <a:pPr defTabSz="457200">
                <a:defRPr sz="35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5400" dirty="0"/>
                <a:t>Shawn Brown</a:t>
              </a:r>
            </a:p>
            <a:p>
              <a:pPr defTabSz="457200"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dirty="0"/>
            </a:p>
            <a:p>
              <a:pPr defTabSz="457200">
                <a:defRPr sz="25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dirty="0"/>
                <a:t>Program</a:t>
              </a:r>
            </a:p>
            <a:p>
              <a:pPr defTabSz="457200"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dirty="0"/>
            </a:p>
            <a:p>
              <a:pPr defTabSz="457200"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 dirty="0"/>
            </a:p>
            <a:p>
              <a:pPr defTabSz="457200"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br>
                <a:rPr dirty="0"/>
              </a:br>
              <a:r>
                <a:rPr lang="en-US" sz="2000" dirty="0"/>
                <a:t>Name</a:t>
              </a:r>
              <a:br>
                <a:rPr lang="en-US" sz="2000" dirty="0"/>
              </a:br>
              <a:r>
                <a:rPr lang="en-US" sz="2000" dirty="0"/>
                <a:t>Capstone Adviser</a:t>
              </a:r>
            </a:p>
          </p:txBody>
        </p:sp>
        <p:sp>
          <p:nvSpPr>
            <p:cNvPr id="120" name="Black Males Matter:…"/>
            <p:cNvSpPr/>
            <p:nvPr/>
          </p:nvSpPr>
          <p:spPr>
            <a:xfrm>
              <a:off x="5959077" y="770135"/>
              <a:ext cx="1270001" cy="1270001"/>
            </a:xfrm>
            <a:prstGeom prst="line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/>
            <a:p>
              <a:pPr defTabSz="457200">
                <a:defRPr sz="36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6600" dirty="0"/>
                <a:t>Black Males Matter: </a:t>
              </a:r>
            </a:p>
            <a:p>
              <a:pPr defTabSz="457200">
                <a:defRPr sz="64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sz="6600" dirty="0"/>
                <a:t>The </a:t>
              </a:r>
              <a:r>
                <a:rPr lang="en-US" sz="6600" dirty="0"/>
                <a:t>E</a:t>
              </a:r>
              <a:r>
                <a:rPr sz="6600" dirty="0"/>
                <a:t>ducational </a:t>
              </a:r>
              <a:r>
                <a:rPr lang="en-US" sz="6600" dirty="0"/>
                <a:t>M</a:t>
              </a:r>
              <a:r>
                <a:rPr sz="6600" dirty="0"/>
                <a:t>arathon </a:t>
              </a:r>
              <a:r>
                <a:rPr lang="en-US" sz="6600" dirty="0"/>
                <a:t>C</a:t>
              </a:r>
              <a:r>
                <a:rPr sz="6600" dirty="0"/>
                <a:t>ontinues</a:t>
              </a:r>
            </a:p>
          </p:txBody>
        </p:sp>
      </p:grp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odels of Analytical Plan">
            <a:extLst>
              <a:ext uri="{FF2B5EF4-FFF2-40B4-BE49-F238E27FC236}">
                <a16:creationId xmlns:a16="http://schemas.microsoft.com/office/drawing/2014/main" id="{A3FCB74D-A74E-A941-84E0-0B01A237F8F1}"/>
              </a:ext>
            </a:extLst>
          </p:cNvPr>
          <p:cNvSpPr txBox="1"/>
          <p:nvPr/>
        </p:nvSpPr>
        <p:spPr>
          <a:xfrm>
            <a:off x="183579" y="238560"/>
            <a:ext cx="12506561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b="1" dirty="0"/>
              <a:t>Discussion</a:t>
            </a:r>
            <a:endParaRPr b="1" dirty="0"/>
          </a:p>
        </p:txBody>
      </p:sp>
      <p:sp>
        <p:nvSpPr>
          <p:cNvPr id="5" name="Arrow">
            <a:extLst>
              <a:ext uri="{FF2B5EF4-FFF2-40B4-BE49-F238E27FC236}">
                <a16:creationId xmlns:a16="http://schemas.microsoft.com/office/drawing/2014/main" id="{D34D784A-D1C2-1A41-B271-C06B98E7B979}"/>
              </a:ext>
            </a:extLst>
          </p:cNvPr>
          <p:cNvSpPr/>
          <p:nvPr/>
        </p:nvSpPr>
        <p:spPr>
          <a:xfrm>
            <a:off x="4042275" y="4556286"/>
            <a:ext cx="4999717" cy="923370"/>
          </a:xfrm>
          <a:prstGeom prst="rightArrow">
            <a:avLst>
              <a:gd name="adj1" fmla="val 25688"/>
              <a:gd name="adj2" fmla="val 42278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grpSp>
        <p:nvGrpSpPr>
          <p:cNvPr id="7" name="Group">
            <a:extLst>
              <a:ext uri="{FF2B5EF4-FFF2-40B4-BE49-F238E27FC236}">
                <a16:creationId xmlns:a16="http://schemas.microsoft.com/office/drawing/2014/main" id="{F846627B-4FC8-0748-B778-D36AB9E2B40F}"/>
              </a:ext>
            </a:extLst>
          </p:cNvPr>
          <p:cNvGrpSpPr/>
          <p:nvPr/>
        </p:nvGrpSpPr>
        <p:grpSpPr>
          <a:xfrm>
            <a:off x="29296" y="1824382"/>
            <a:ext cx="2530327" cy="2262259"/>
            <a:chOff x="0" y="0"/>
            <a:chExt cx="2530326" cy="2262257"/>
          </a:xfrm>
        </p:grpSpPr>
        <p:sp>
          <p:nvSpPr>
            <p:cNvPr id="8" name="Oval">
              <a:extLst>
                <a:ext uri="{FF2B5EF4-FFF2-40B4-BE49-F238E27FC236}">
                  <a16:creationId xmlns:a16="http://schemas.microsoft.com/office/drawing/2014/main" id="{4041B234-6575-934D-99DB-BFA5E34176BE}"/>
                </a:ext>
              </a:extLst>
            </p:cNvPr>
            <p:cNvSpPr/>
            <p:nvPr/>
          </p:nvSpPr>
          <p:spPr>
            <a:xfrm>
              <a:off x="0" y="0"/>
              <a:ext cx="2530326" cy="2262257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9" name="Student level">
              <a:extLst>
                <a:ext uri="{FF2B5EF4-FFF2-40B4-BE49-F238E27FC236}">
                  <a16:creationId xmlns:a16="http://schemas.microsoft.com/office/drawing/2014/main" id="{ADAD5552-FC1B-DF46-ADAD-827F71AC28B4}"/>
                </a:ext>
              </a:extLst>
            </p:cNvPr>
            <p:cNvSpPr txBox="1"/>
            <p:nvPr/>
          </p:nvSpPr>
          <p:spPr>
            <a:xfrm>
              <a:off x="154283" y="655044"/>
              <a:ext cx="2221761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Domain 1: </a:t>
              </a:r>
            </a:p>
            <a:p>
              <a:r>
                <a:rPr dirty="0"/>
                <a:t>Student level </a:t>
              </a:r>
            </a:p>
          </p:txBody>
        </p:sp>
      </p:grpSp>
      <p:grpSp>
        <p:nvGrpSpPr>
          <p:cNvPr id="10" name="Group">
            <a:extLst>
              <a:ext uri="{FF2B5EF4-FFF2-40B4-BE49-F238E27FC236}">
                <a16:creationId xmlns:a16="http://schemas.microsoft.com/office/drawing/2014/main" id="{85335F62-3E55-8C42-BC91-95B9F6D6FB21}"/>
              </a:ext>
            </a:extLst>
          </p:cNvPr>
          <p:cNvGrpSpPr/>
          <p:nvPr/>
        </p:nvGrpSpPr>
        <p:grpSpPr>
          <a:xfrm>
            <a:off x="1511948" y="3938119"/>
            <a:ext cx="2530327" cy="2262258"/>
            <a:chOff x="0" y="0"/>
            <a:chExt cx="2530326" cy="2262257"/>
          </a:xfrm>
        </p:grpSpPr>
        <p:sp>
          <p:nvSpPr>
            <p:cNvPr id="11" name="Oval">
              <a:extLst>
                <a:ext uri="{FF2B5EF4-FFF2-40B4-BE49-F238E27FC236}">
                  <a16:creationId xmlns:a16="http://schemas.microsoft.com/office/drawing/2014/main" id="{64B95A4A-E2FB-7A4A-A1A0-607707AC2C45}"/>
                </a:ext>
              </a:extLst>
            </p:cNvPr>
            <p:cNvSpPr/>
            <p:nvPr/>
          </p:nvSpPr>
          <p:spPr>
            <a:xfrm>
              <a:off x="0" y="0"/>
              <a:ext cx="2530326" cy="2262257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2" name="Family level">
              <a:extLst>
                <a:ext uri="{FF2B5EF4-FFF2-40B4-BE49-F238E27FC236}">
                  <a16:creationId xmlns:a16="http://schemas.microsoft.com/office/drawing/2014/main" id="{57D859F4-93BD-934C-8BBF-8A906610F066}"/>
                </a:ext>
              </a:extLst>
            </p:cNvPr>
            <p:cNvSpPr txBox="1"/>
            <p:nvPr/>
          </p:nvSpPr>
          <p:spPr>
            <a:xfrm>
              <a:off x="244855" y="618167"/>
              <a:ext cx="2040621" cy="1025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Domain 2:</a:t>
              </a:r>
            </a:p>
            <a:p>
              <a:r>
                <a:rPr dirty="0"/>
                <a:t>Family level</a:t>
              </a:r>
            </a:p>
          </p:txBody>
        </p:sp>
      </p:grpSp>
      <p:grpSp>
        <p:nvGrpSpPr>
          <p:cNvPr id="13" name="Group">
            <a:extLst>
              <a:ext uri="{FF2B5EF4-FFF2-40B4-BE49-F238E27FC236}">
                <a16:creationId xmlns:a16="http://schemas.microsoft.com/office/drawing/2014/main" id="{55E903B0-9E3A-D948-BD58-8F14BE57ACB1}"/>
              </a:ext>
            </a:extLst>
          </p:cNvPr>
          <p:cNvGrpSpPr/>
          <p:nvPr/>
        </p:nvGrpSpPr>
        <p:grpSpPr>
          <a:xfrm>
            <a:off x="3021783" y="6097824"/>
            <a:ext cx="2530327" cy="2262259"/>
            <a:chOff x="0" y="0"/>
            <a:chExt cx="2530326" cy="2262257"/>
          </a:xfrm>
        </p:grpSpPr>
        <p:sp>
          <p:nvSpPr>
            <p:cNvPr id="14" name="Oval">
              <a:extLst>
                <a:ext uri="{FF2B5EF4-FFF2-40B4-BE49-F238E27FC236}">
                  <a16:creationId xmlns:a16="http://schemas.microsoft.com/office/drawing/2014/main" id="{82DC258A-DC67-FF46-93AC-51D9237E58A0}"/>
                </a:ext>
              </a:extLst>
            </p:cNvPr>
            <p:cNvSpPr/>
            <p:nvPr/>
          </p:nvSpPr>
          <p:spPr>
            <a:xfrm>
              <a:off x="0" y="0"/>
              <a:ext cx="2530326" cy="2262257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5" name="School level">
              <a:extLst>
                <a:ext uri="{FF2B5EF4-FFF2-40B4-BE49-F238E27FC236}">
                  <a16:creationId xmlns:a16="http://schemas.microsoft.com/office/drawing/2014/main" id="{432EB80A-DB64-2A42-B208-454475014CAD}"/>
                </a:ext>
              </a:extLst>
            </p:cNvPr>
            <p:cNvSpPr txBox="1"/>
            <p:nvPr/>
          </p:nvSpPr>
          <p:spPr>
            <a:xfrm>
              <a:off x="207985" y="618168"/>
              <a:ext cx="2114360" cy="102592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Domain 3: </a:t>
              </a:r>
            </a:p>
            <a:p>
              <a:r>
                <a:rPr dirty="0"/>
                <a:t>School level </a:t>
              </a:r>
            </a:p>
          </p:txBody>
        </p:sp>
      </p:grpSp>
      <p:sp>
        <p:nvSpPr>
          <p:cNvPr id="19" name="Chen 2017, Rhodes 2015, Lloyd 2014">
            <a:extLst>
              <a:ext uri="{FF2B5EF4-FFF2-40B4-BE49-F238E27FC236}">
                <a16:creationId xmlns:a16="http://schemas.microsoft.com/office/drawing/2014/main" id="{37294175-6571-7D46-811E-C8A3620EBD18}"/>
              </a:ext>
            </a:extLst>
          </p:cNvPr>
          <p:cNvSpPr txBox="1"/>
          <p:nvPr/>
        </p:nvSpPr>
        <p:spPr>
          <a:xfrm>
            <a:off x="2898913" y="1828860"/>
            <a:ext cx="7651856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dirty="0"/>
              <a:t>Amemiya et al. 2018, Pike et al. 2014, Marquez &amp; Feldman 2013, Barrett, Mazerolle, &amp;Nottingham 2017, Howard and Terry 2011 </a:t>
            </a:r>
          </a:p>
          <a:p>
            <a:endParaRPr lang="en-US" dirty="0"/>
          </a:p>
          <a:p>
            <a:endParaRPr dirty="0"/>
          </a:p>
        </p:txBody>
      </p:sp>
      <p:sp>
        <p:nvSpPr>
          <p:cNvPr id="20" name="Jeynes, 2015, Sutherlands 2015, Hoque 2017">
            <a:extLst>
              <a:ext uri="{FF2B5EF4-FFF2-40B4-BE49-F238E27FC236}">
                <a16:creationId xmlns:a16="http://schemas.microsoft.com/office/drawing/2014/main" id="{218CD9C3-213E-BB49-B7A1-39B8EEE7FBCF}"/>
              </a:ext>
            </a:extLst>
          </p:cNvPr>
          <p:cNvSpPr txBox="1"/>
          <p:nvPr/>
        </p:nvSpPr>
        <p:spPr>
          <a:xfrm>
            <a:off x="4134246" y="4127597"/>
            <a:ext cx="4353262" cy="1025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algn="l"/>
            <a:r>
              <a:rPr lang="en-US" dirty="0"/>
              <a:t>Bowen et al. 2012, Froiland &amp; Davison 2014, Wilder 2014, </a:t>
            </a:r>
          </a:p>
          <a:p>
            <a:pPr algn="l"/>
            <a:endParaRPr lang="en-US" dirty="0"/>
          </a:p>
        </p:txBody>
      </p:sp>
      <p:sp>
        <p:nvSpPr>
          <p:cNvPr id="21" name="Bryant et al. 2019, Prewett et al. 2019, Fitzpatrick et al. 2016, Allensworth et al. 2018">
            <a:extLst>
              <a:ext uri="{FF2B5EF4-FFF2-40B4-BE49-F238E27FC236}">
                <a16:creationId xmlns:a16="http://schemas.microsoft.com/office/drawing/2014/main" id="{33B2F523-EFC2-A545-876D-4249A5AF3B0B}"/>
              </a:ext>
            </a:extLst>
          </p:cNvPr>
          <p:cNvSpPr txBox="1"/>
          <p:nvPr/>
        </p:nvSpPr>
        <p:spPr>
          <a:xfrm>
            <a:off x="5627708" y="5826815"/>
            <a:ext cx="4670398" cy="11614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17999"/>
              </a:lnSpc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lang="en-US" dirty="0"/>
              <a:t>Underwood 2019, Camera 2018, Dunavin 2019, - Thompson et al. 2016, </a:t>
            </a:r>
            <a:r>
              <a:rPr lang="en-US" dirty="0" err="1"/>
              <a:t>O’Brennan</a:t>
            </a:r>
            <a:r>
              <a:rPr lang="en-US" dirty="0"/>
              <a:t> et al. 2014, Bruce et al. 2009)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001154A-37EB-E041-90DB-86E38EF9B730}"/>
              </a:ext>
            </a:extLst>
          </p:cNvPr>
          <p:cNvSpPr/>
          <p:nvPr/>
        </p:nvSpPr>
        <p:spPr>
          <a:xfrm>
            <a:off x="9286842" y="3974058"/>
            <a:ext cx="3403298" cy="2091829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dirty="0"/>
              <a:t>Educational </a:t>
            </a:r>
          </a:p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dirty="0"/>
              <a:t>Outcomes: </a:t>
            </a:r>
          </a:p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dirty="0"/>
              <a:t>GPA</a:t>
            </a:r>
          </a:p>
        </p:txBody>
      </p:sp>
      <p:sp>
        <p:nvSpPr>
          <p:cNvPr id="26" name="Bent-Up Arrow 25">
            <a:extLst>
              <a:ext uri="{FF2B5EF4-FFF2-40B4-BE49-F238E27FC236}">
                <a16:creationId xmlns:a16="http://schemas.microsoft.com/office/drawing/2014/main" id="{9670ED8B-AAAE-D040-95C0-F80D8BB50C73}"/>
              </a:ext>
            </a:extLst>
          </p:cNvPr>
          <p:cNvSpPr/>
          <p:nvPr/>
        </p:nvSpPr>
        <p:spPr>
          <a:xfrm flipV="1">
            <a:off x="2559623" y="2527376"/>
            <a:ext cx="8975884" cy="1165541"/>
          </a:xfrm>
          <a:prstGeom prst="bentUpArrow">
            <a:avLst>
              <a:gd name="adj1" fmla="val 25000"/>
              <a:gd name="adj2" fmla="val 35058"/>
              <a:gd name="adj3" fmla="val 31457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7" name="Bent-Up Arrow 26">
            <a:extLst>
              <a:ext uri="{FF2B5EF4-FFF2-40B4-BE49-F238E27FC236}">
                <a16:creationId xmlns:a16="http://schemas.microsoft.com/office/drawing/2014/main" id="{9A162B96-9249-F74E-82A4-318F055FF4E6}"/>
              </a:ext>
            </a:extLst>
          </p:cNvPr>
          <p:cNvSpPr/>
          <p:nvPr/>
        </p:nvSpPr>
        <p:spPr>
          <a:xfrm>
            <a:off x="5552110" y="6347027"/>
            <a:ext cx="5983397" cy="1160604"/>
          </a:xfrm>
          <a:prstGeom prst="bentUpArrow">
            <a:avLst>
              <a:gd name="adj1" fmla="val 25000"/>
              <a:gd name="adj2" fmla="val 32071"/>
              <a:gd name="adj3" fmla="val 33081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46532324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7" grpId="0" animBg="1" advAuto="0"/>
      <p:bldP spid="10" grpId="0" animBg="1" advAuto="0"/>
      <p:bldP spid="13" grpId="0" animBg="1" advAuto="0"/>
      <p:bldP spid="19" grpId="0" animBg="1" advAuto="0"/>
      <p:bldP spid="20" grpId="0" animBg="1" advAuto="0"/>
      <p:bldP spid="21" grpId="0" animBg="1" advAuto="0"/>
      <p:bldP spid="2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62BC3E-1888-5944-AA01-E25D9DC7753C}"/>
              </a:ext>
            </a:extLst>
          </p:cNvPr>
          <p:cNvSpPr txBox="1"/>
          <p:nvPr/>
        </p:nvSpPr>
        <p:spPr>
          <a:xfrm>
            <a:off x="699670" y="3531751"/>
            <a:ext cx="11690449" cy="7950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5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Limitations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F09A0C-69A1-DA45-B8D9-836FB50DD237}"/>
              </a:ext>
            </a:extLst>
          </p:cNvPr>
          <p:cNvSpPr txBox="1"/>
          <p:nvPr/>
        </p:nvSpPr>
        <p:spPr>
          <a:xfrm>
            <a:off x="1774493" y="4835592"/>
            <a:ext cx="7112834" cy="231858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Quantitative Only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One Gender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Dependent Variable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Participants’ Perception</a:t>
            </a:r>
          </a:p>
        </p:txBody>
      </p:sp>
    </p:spTree>
    <p:extLst>
      <p:ext uri="{BB962C8B-B14F-4D97-AF65-F5344CB8AC3E}">
        <p14:creationId xmlns:p14="http://schemas.microsoft.com/office/powerpoint/2010/main" val="134271046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379167-4948-A843-9613-25077255BD30}"/>
              </a:ext>
            </a:extLst>
          </p:cNvPr>
          <p:cNvSpPr txBox="1"/>
          <p:nvPr/>
        </p:nvSpPr>
        <p:spPr>
          <a:xfrm>
            <a:off x="1673884" y="2498639"/>
            <a:ext cx="9657032" cy="7950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45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Future Research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4558654-E73C-C347-AFDD-D46B0F17189B}"/>
              </a:ext>
            </a:extLst>
          </p:cNvPr>
          <p:cNvSpPr txBox="1"/>
          <p:nvPr/>
        </p:nvSpPr>
        <p:spPr>
          <a:xfrm>
            <a:off x="1464358" y="3791089"/>
            <a:ext cx="10137092" cy="239552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71500" indent="-571500" algn="l"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Mixed Methods/Qualitative Follow-up</a:t>
            </a:r>
          </a:p>
          <a:p>
            <a:pPr marL="571500" indent="-571500" algn="l"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Gender Variance</a:t>
            </a:r>
          </a:p>
          <a:p>
            <a:pPr marL="571500" indent="-571500" algn="l"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Dynamic Measures of Educational Outcomes</a:t>
            </a:r>
          </a:p>
          <a:p>
            <a:pPr marL="571500" lvl="1" indent="-571500" algn="l"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en-US" sz="36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Triangulate Data</a:t>
            </a:r>
          </a:p>
        </p:txBody>
      </p:sp>
    </p:spTree>
    <p:extLst>
      <p:ext uri="{BB962C8B-B14F-4D97-AF65-F5344CB8AC3E}">
        <p14:creationId xmlns:p14="http://schemas.microsoft.com/office/powerpoint/2010/main" val="175150096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33FF4B-C16C-F242-A47D-3687308CE753}"/>
              </a:ext>
            </a:extLst>
          </p:cNvPr>
          <p:cNvSpPr txBox="1"/>
          <p:nvPr/>
        </p:nvSpPr>
        <p:spPr>
          <a:xfrm>
            <a:off x="240632" y="2824956"/>
            <a:ext cx="13004799" cy="410368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Thank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130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You!</a:t>
            </a:r>
          </a:p>
        </p:txBody>
      </p:sp>
    </p:spTree>
    <p:extLst>
      <p:ext uri="{BB962C8B-B14F-4D97-AF65-F5344CB8AC3E}">
        <p14:creationId xmlns:p14="http://schemas.microsoft.com/office/powerpoint/2010/main" val="360021696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r Black male high school students,…">
            <a:extLst>
              <a:ext uri="{FF2B5EF4-FFF2-40B4-BE49-F238E27FC236}">
                <a16:creationId xmlns:a16="http://schemas.microsoft.com/office/drawing/2014/main" id="{EC0BD921-1DFC-E74C-88FA-B763213A2B26}"/>
              </a:ext>
            </a:extLst>
          </p:cNvPr>
          <p:cNvSpPr txBox="1"/>
          <p:nvPr/>
        </p:nvSpPr>
        <p:spPr>
          <a:xfrm>
            <a:off x="881743" y="3117343"/>
            <a:ext cx="11723914" cy="35189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endParaRPr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1"/>
            <a:r>
              <a:rPr lang="en-US" altLang="en-US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 is the relative impact of student-, family-, and school-level domains on the educational outcomes of Black male students?  </a:t>
            </a:r>
          </a:p>
          <a:p>
            <a:pPr hangingPunct="1"/>
            <a:endParaRPr lang="en-US" altLang="en-US" sz="3200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hangingPunct="1"/>
            <a:r>
              <a:rPr lang="en-US" altLang="en-US" sz="32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Furthermore, do these relationships manifest differently for Black males in urban schools versus non-urban schools?</a:t>
            </a:r>
          </a:p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dirty="0"/>
          </a:p>
        </p:txBody>
      </p:sp>
      <p:sp>
        <p:nvSpPr>
          <p:cNvPr id="3" name="Research Question">
            <a:extLst>
              <a:ext uri="{FF2B5EF4-FFF2-40B4-BE49-F238E27FC236}">
                <a16:creationId xmlns:a16="http://schemas.microsoft.com/office/drawing/2014/main" id="{F3741D5F-956B-C44B-8187-46C83CA44BFA}"/>
              </a:ext>
            </a:extLst>
          </p:cNvPr>
          <p:cNvSpPr txBox="1"/>
          <p:nvPr/>
        </p:nvSpPr>
        <p:spPr>
          <a:xfrm>
            <a:off x="4134765" y="-28755"/>
            <a:ext cx="4735271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/>
              <a:t>Research Question</a:t>
            </a:r>
          </a:p>
        </p:txBody>
      </p:sp>
    </p:spTree>
    <p:extLst>
      <p:ext uri="{BB962C8B-B14F-4D97-AF65-F5344CB8AC3E}">
        <p14:creationId xmlns:p14="http://schemas.microsoft.com/office/powerpoint/2010/main" val="2252166868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atement of Problem">
            <a:extLst>
              <a:ext uri="{FF2B5EF4-FFF2-40B4-BE49-F238E27FC236}">
                <a16:creationId xmlns:a16="http://schemas.microsoft.com/office/drawing/2014/main" id="{0E95A49A-19EE-4145-87DA-293505FD1C53}"/>
              </a:ext>
            </a:extLst>
          </p:cNvPr>
          <p:cNvSpPr txBox="1"/>
          <p:nvPr/>
        </p:nvSpPr>
        <p:spPr>
          <a:xfrm>
            <a:off x="3758059" y="220122"/>
            <a:ext cx="5488682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/>
              <a:t>Statement of Problem</a:t>
            </a:r>
          </a:p>
        </p:txBody>
      </p:sp>
      <p:sp>
        <p:nvSpPr>
          <p:cNvPr id="6" name="Suspension rates, special education referrals, and abuse in schools (Loveless 2017, Cartledge 2014, Moyer 2016)…">
            <a:extLst>
              <a:ext uri="{FF2B5EF4-FFF2-40B4-BE49-F238E27FC236}">
                <a16:creationId xmlns:a16="http://schemas.microsoft.com/office/drawing/2014/main" id="{BD7F72AC-BBF9-4421-8844-FD758EED09FC}"/>
              </a:ext>
            </a:extLst>
          </p:cNvPr>
          <p:cNvSpPr txBox="1"/>
          <p:nvPr/>
        </p:nvSpPr>
        <p:spPr>
          <a:xfrm>
            <a:off x="784129" y="2338582"/>
            <a:ext cx="11436542" cy="42421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marL="333374" indent="-333374" algn="l">
              <a:buSzPct val="145000"/>
              <a:buChar char="•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Suspension rates</a:t>
            </a:r>
            <a:r>
              <a:rPr lang="en-US" dirty="0"/>
              <a:t> and </a:t>
            </a:r>
            <a:r>
              <a:rPr dirty="0"/>
              <a:t>special education referrals </a:t>
            </a:r>
            <a:r>
              <a:rPr sz="2500" dirty="0"/>
              <a:t>(</a:t>
            </a:r>
            <a:r>
              <a:rPr lang="en-US" sz="2500" dirty="0"/>
              <a:t>Lopez 2018, </a:t>
            </a:r>
            <a:r>
              <a:rPr lang="en-US" sz="2500" dirty="0" err="1"/>
              <a:t>Barshay</a:t>
            </a:r>
            <a:r>
              <a:rPr lang="en-US" sz="2500" dirty="0"/>
              <a:t> 2019, Lynch 2015, </a:t>
            </a:r>
            <a:r>
              <a:rPr sz="2500" dirty="0"/>
              <a:t>Loveless 2017, Cartledge 2014, Moyer 2016)</a:t>
            </a:r>
            <a:endParaRPr lang="en-US" sz="2500" dirty="0"/>
          </a:p>
          <a:p>
            <a:pPr algn="l">
              <a:buSzPct val="145000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500" dirty="0"/>
          </a:p>
          <a:p>
            <a:pPr marL="333374" indent="-333374" algn="l">
              <a:buSzPct val="145000"/>
              <a:buChar char="•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Incarceration rates </a:t>
            </a:r>
            <a:r>
              <a:rPr sz="2500" dirty="0"/>
              <a:t>(</a:t>
            </a:r>
            <a:r>
              <a:rPr lang="en-US" sz="2500" dirty="0" err="1"/>
              <a:t>Gramlich</a:t>
            </a:r>
            <a:r>
              <a:rPr lang="en-US" sz="2500" dirty="0"/>
              <a:t> 2019, </a:t>
            </a:r>
            <a:r>
              <a:rPr sz="2500" dirty="0" err="1"/>
              <a:t>Connely</a:t>
            </a:r>
            <a:r>
              <a:rPr sz="2500" dirty="0"/>
              <a:t> 2014, Walsh 2016)</a:t>
            </a:r>
            <a:endParaRPr lang="en-US" sz="2500" dirty="0"/>
          </a:p>
          <a:p>
            <a:pPr algn="l">
              <a:buSzPct val="145000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2500" dirty="0"/>
              <a:t> </a:t>
            </a:r>
          </a:p>
          <a:p>
            <a:pPr marL="333374" indent="-333374" algn="l">
              <a:buSzPct val="145000"/>
              <a:buFontTx/>
              <a:buChar char="•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Dropout rates </a:t>
            </a:r>
            <a:r>
              <a:rPr sz="2500" dirty="0"/>
              <a:t>(</a:t>
            </a:r>
            <a:r>
              <a:rPr sz="2500" dirty="0" err="1"/>
              <a:t>Superville</a:t>
            </a:r>
            <a:r>
              <a:rPr sz="2500" dirty="0"/>
              <a:t> 2015, Williams 2015)</a:t>
            </a:r>
            <a:endParaRPr lang="en-US" sz="2800" dirty="0"/>
          </a:p>
          <a:p>
            <a:pPr algn="l">
              <a:buSzPct val="145000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lang="en-US" sz="2800" dirty="0"/>
          </a:p>
          <a:p>
            <a:pPr marL="333374" indent="-333374" algn="l">
              <a:buSzPct val="145000"/>
              <a:buFontTx/>
              <a:buChar char="•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sz="3600" dirty="0"/>
              <a:t>Grade Point Averages </a:t>
            </a:r>
            <a:r>
              <a:rPr lang="en-US" sz="2000" dirty="0"/>
              <a:t>(Lloyd 2013, NCES 2019, Camera 2018)</a:t>
            </a:r>
          </a:p>
          <a:p>
            <a:pPr marL="333374" indent="-333374" algn="l">
              <a:buSzPct val="145000"/>
              <a:buChar char="•"/>
              <a:defRPr sz="35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endParaRPr sz="2500" dirty="0"/>
          </a:p>
        </p:txBody>
      </p:sp>
    </p:spTree>
    <p:extLst>
      <p:ext uri="{BB962C8B-B14F-4D97-AF65-F5344CB8AC3E}">
        <p14:creationId xmlns:p14="http://schemas.microsoft.com/office/powerpoint/2010/main" val="377432481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heoretical Framework">
            <a:extLst>
              <a:ext uri="{FF2B5EF4-FFF2-40B4-BE49-F238E27FC236}">
                <a16:creationId xmlns:a16="http://schemas.microsoft.com/office/drawing/2014/main" id="{ECA515C4-7986-C04F-8AA7-792637D96BEB}"/>
              </a:ext>
            </a:extLst>
          </p:cNvPr>
          <p:cNvSpPr txBox="1"/>
          <p:nvPr/>
        </p:nvSpPr>
        <p:spPr>
          <a:xfrm>
            <a:off x="3327297" y="70071"/>
            <a:ext cx="5985614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/>
              <a:t>Theoretical Framework</a:t>
            </a:r>
          </a:p>
        </p:txBody>
      </p:sp>
      <p:grpSp>
        <p:nvGrpSpPr>
          <p:cNvPr id="3" name="Group">
            <a:extLst>
              <a:ext uri="{FF2B5EF4-FFF2-40B4-BE49-F238E27FC236}">
                <a16:creationId xmlns:a16="http://schemas.microsoft.com/office/drawing/2014/main" id="{EE58BBC9-032A-6D42-82E2-DD001B4CE343}"/>
              </a:ext>
            </a:extLst>
          </p:cNvPr>
          <p:cNvGrpSpPr/>
          <p:nvPr/>
        </p:nvGrpSpPr>
        <p:grpSpPr>
          <a:xfrm>
            <a:off x="5175524" y="8389697"/>
            <a:ext cx="2500860" cy="1195432"/>
            <a:chOff x="0" y="0"/>
            <a:chExt cx="2500859" cy="1195431"/>
          </a:xfrm>
        </p:grpSpPr>
        <p:sp>
          <p:nvSpPr>
            <p:cNvPr id="4" name="Oval">
              <a:extLst>
                <a:ext uri="{FF2B5EF4-FFF2-40B4-BE49-F238E27FC236}">
                  <a16:creationId xmlns:a16="http://schemas.microsoft.com/office/drawing/2014/main" id="{DAC8A3BC-D060-4642-BFB8-FF5091F0AFBE}"/>
                </a:ext>
              </a:extLst>
            </p:cNvPr>
            <p:cNvSpPr/>
            <p:nvPr/>
          </p:nvSpPr>
          <p:spPr>
            <a:xfrm>
              <a:off x="123478" y="54531"/>
              <a:ext cx="2253903" cy="1140900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>
              <a:outerShdw blurRad="635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5" name="This…">
              <a:extLst>
                <a:ext uri="{FF2B5EF4-FFF2-40B4-BE49-F238E27FC236}">
                  <a16:creationId xmlns:a16="http://schemas.microsoft.com/office/drawing/2014/main" id="{03F97417-DF3B-6A46-9153-41EAB75F23BC}"/>
                </a:ext>
              </a:extLst>
            </p:cNvPr>
            <p:cNvSpPr txBox="1"/>
            <p:nvPr/>
          </p:nvSpPr>
          <p:spPr>
            <a:xfrm>
              <a:off x="0" y="0"/>
              <a:ext cx="2500859" cy="9297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5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dirty="0"/>
                <a:t>This </a:t>
              </a:r>
            </a:p>
            <a:p>
              <a:pPr>
                <a:defRPr sz="2500" b="0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rPr lang="en-US" dirty="0"/>
                <a:t>Project</a:t>
              </a:r>
              <a:r>
                <a:rPr dirty="0"/>
                <a:t> </a:t>
              </a:r>
            </a:p>
          </p:txBody>
        </p:sp>
      </p:grpSp>
      <p:sp>
        <p:nvSpPr>
          <p:cNvPr id="6" name="Arrow">
            <a:extLst>
              <a:ext uri="{FF2B5EF4-FFF2-40B4-BE49-F238E27FC236}">
                <a16:creationId xmlns:a16="http://schemas.microsoft.com/office/drawing/2014/main" id="{C6455D0B-6B69-0944-AEF5-CE28DE326C0B}"/>
              </a:ext>
            </a:extLst>
          </p:cNvPr>
          <p:cNvSpPr/>
          <p:nvPr/>
        </p:nvSpPr>
        <p:spPr>
          <a:xfrm rot="16200000" flipH="1">
            <a:off x="6042647" y="4342717"/>
            <a:ext cx="766614" cy="579016"/>
          </a:xfrm>
          <a:prstGeom prst="rightArrow">
            <a:avLst>
              <a:gd name="adj1" fmla="val 29083"/>
              <a:gd name="adj2" fmla="val 6241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7" name="Arrow">
            <a:extLst>
              <a:ext uri="{FF2B5EF4-FFF2-40B4-BE49-F238E27FC236}">
                <a16:creationId xmlns:a16="http://schemas.microsoft.com/office/drawing/2014/main" id="{13FB083E-915B-3140-A3BE-91A4DC51381F}"/>
              </a:ext>
            </a:extLst>
          </p:cNvPr>
          <p:cNvSpPr/>
          <p:nvPr/>
        </p:nvSpPr>
        <p:spPr>
          <a:xfrm rot="16200000" flipH="1">
            <a:off x="6042647" y="7548410"/>
            <a:ext cx="766614" cy="579015"/>
          </a:xfrm>
          <a:prstGeom prst="rightArrow">
            <a:avLst>
              <a:gd name="adj1" fmla="val 29083"/>
              <a:gd name="adj2" fmla="val 62410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grpSp>
        <p:nvGrpSpPr>
          <p:cNvPr id="8" name="Group">
            <a:extLst>
              <a:ext uri="{FF2B5EF4-FFF2-40B4-BE49-F238E27FC236}">
                <a16:creationId xmlns:a16="http://schemas.microsoft.com/office/drawing/2014/main" id="{3B39AAE5-5D07-9842-AD3A-DF3B2E3A741D}"/>
              </a:ext>
            </a:extLst>
          </p:cNvPr>
          <p:cNvGrpSpPr/>
          <p:nvPr/>
        </p:nvGrpSpPr>
        <p:grpSpPr>
          <a:xfrm>
            <a:off x="210364" y="5124674"/>
            <a:ext cx="9851067" cy="2179676"/>
            <a:chOff x="0" y="-52785"/>
            <a:chExt cx="9851065" cy="2179674"/>
          </a:xfrm>
        </p:grpSpPr>
        <p:grpSp>
          <p:nvGrpSpPr>
            <p:cNvPr id="9" name="Group">
              <a:extLst>
                <a:ext uri="{FF2B5EF4-FFF2-40B4-BE49-F238E27FC236}">
                  <a16:creationId xmlns:a16="http://schemas.microsoft.com/office/drawing/2014/main" id="{FC03345F-52BF-FD49-99E7-D9AFB3B20B5D}"/>
                </a:ext>
              </a:extLst>
            </p:cNvPr>
            <p:cNvGrpSpPr/>
            <p:nvPr/>
          </p:nvGrpSpPr>
          <p:grpSpPr>
            <a:xfrm>
              <a:off x="2580112" y="-52785"/>
              <a:ext cx="7270953" cy="2157021"/>
              <a:chOff x="597512" y="-52785"/>
              <a:chExt cx="7270951" cy="2157020"/>
            </a:xfrm>
          </p:grpSpPr>
          <p:sp>
            <p:nvSpPr>
              <p:cNvPr id="11" name="Oval">
                <a:extLst>
                  <a:ext uri="{FF2B5EF4-FFF2-40B4-BE49-F238E27FC236}">
                    <a16:creationId xmlns:a16="http://schemas.microsoft.com/office/drawing/2014/main" id="{A0D1ACA0-D419-464C-974F-C62488DEDBDF}"/>
                  </a:ext>
                </a:extLst>
              </p:cNvPr>
              <p:cNvSpPr/>
              <p:nvPr/>
            </p:nvSpPr>
            <p:spPr>
              <a:xfrm>
                <a:off x="597512" y="-52785"/>
                <a:ext cx="7270951" cy="2157020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blurRad="63500" dist="25400" dir="5400000" rotWithShape="0">
                  <a:srgbClr val="000000">
                    <a:alpha val="50000"/>
                  </a:srgbClr>
                </a:outerShdw>
              </a:effec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2" name="Intersectionality (Crenshaw, 2013)…">
                <a:extLst>
                  <a:ext uri="{FF2B5EF4-FFF2-40B4-BE49-F238E27FC236}">
                    <a16:creationId xmlns:a16="http://schemas.microsoft.com/office/drawing/2014/main" id="{20BE6C47-C4F2-EE43-9AEB-4DF938FC0EE8}"/>
                  </a:ext>
                </a:extLst>
              </p:cNvPr>
              <p:cNvSpPr txBox="1"/>
              <p:nvPr/>
            </p:nvSpPr>
            <p:spPr>
              <a:xfrm>
                <a:off x="1772642" y="573807"/>
                <a:ext cx="5135862" cy="114658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500" b="0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rPr dirty="0"/>
                  <a:t>Intersectionality (Crenshaw, 2013)</a:t>
                </a:r>
              </a:p>
            </p:txBody>
          </p:sp>
        </p:grpSp>
        <p:pic>
          <p:nvPicPr>
            <p:cNvPr id="10" name="Image" descr="Image">
              <a:extLst>
                <a:ext uri="{FF2B5EF4-FFF2-40B4-BE49-F238E27FC236}">
                  <a16:creationId xmlns:a16="http://schemas.microsoft.com/office/drawing/2014/main" id="{98EC1B23-94C0-DE4B-984F-AA1CCC25D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167309"/>
              <a:ext cx="2368262" cy="1959580"/>
            </a:xfrm>
            <a:prstGeom prst="rect">
              <a:avLst/>
            </a:prstGeom>
            <a:ln w="25400" cap="flat">
              <a:noFill/>
              <a:miter lim="400000"/>
            </a:ln>
            <a:effectLst>
              <a:outerShdw blurRad="254000" dist="127000" dir="5400000" rotWithShape="0">
                <a:srgbClr val="000000">
                  <a:alpha val="70000"/>
                </a:srgbClr>
              </a:outerShdw>
            </a:effectLst>
          </p:spPr>
        </p:pic>
      </p:grpSp>
      <p:grpSp>
        <p:nvGrpSpPr>
          <p:cNvPr id="13" name="Group">
            <a:extLst>
              <a:ext uri="{FF2B5EF4-FFF2-40B4-BE49-F238E27FC236}">
                <a16:creationId xmlns:a16="http://schemas.microsoft.com/office/drawing/2014/main" id="{65EEE225-536C-864D-B30F-810A90B144E9}"/>
              </a:ext>
            </a:extLst>
          </p:cNvPr>
          <p:cNvGrpSpPr/>
          <p:nvPr/>
        </p:nvGrpSpPr>
        <p:grpSpPr>
          <a:xfrm>
            <a:off x="40290" y="1003786"/>
            <a:ext cx="12402731" cy="2915896"/>
            <a:chOff x="-16396" y="130824"/>
            <a:chExt cx="12402728" cy="2915894"/>
          </a:xfrm>
        </p:grpSpPr>
        <p:grpSp>
          <p:nvGrpSpPr>
            <p:cNvPr id="14" name="Group">
              <a:extLst>
                <a:ext uri="{FF2B5EF4-FFF2-40B4-BE49-F238E27FC236}">
                  <a16:creationId xmlns:a16="http://schemas.microsoft.com/office/drawing/2014/main" id="{D6EB5415-CD09-8147-99D6-EEB2AD70DED9}"/>
                </a:ext>
              </a:extLst>
            </p:cNvPr>
            <p:cNvGrpSpPr/>
            <p:nvPr/>
          </p:nvGrpSpPr>
          <p:grpSpPr>
            <a:xfrm>
              <a:off x="2406294" y="130824"/>
              <a:ext cx="7925944" cy="2915894"/>
              <a:chOff x="211698" y="130824"/>
              <a:chExt cx="7925943" cy="2915893"/>
            </a:xfrm>
          </p:grpSpPr>
          <p:sp>
            <p:nvSpPr>
              <p:cNvPr id="17" name="Oval">
                <a:extLst>
                  <a:ext uri="{FF2B5EF4-FFF2-40B4-BE49-F238E27FC236}">
                    <a16:creationId xmlns:a16="http://schemas.microsoft.com/office/drawing/2014/main" id="{66AA5DA5-F2DA-7B4A-861C-D3E638445080}"/>
                  </a:ext>
                </a:extLst>
              </p:cNvPr>
              <p:cNvSpPr/>
              <p:nvPr/>
            </p:nvSpPr>
            <p:spPr>
              <a:xfrm>
                <a:off x="211698" y="130824"/>
                <a:ext cx="7925943" cy="2915893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>
                <a:outerShdw blurRad="63500" dist="25400" dir="5400000" rotWithShape="0">
                  <a:srgbClr val="000000">
                    <a:alpha val="50000"/>
                  </a:srgbClr>
                </a:outerShdw>
              </a:effec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 dirty="0"/>
              </a:p>
            </p:txBody>
          </p:sp>
          <p:sp>
            <p:nvSpPr>
              <p:cNvPr id="18" name="Ecological Systems (Bronfenbrenner, 1979)…">
                <a:extLst>
                  <a:ext uri="{FF2B5EF4-FFF2-40B4-BE49-F238E27FC236}">
                    <a16:creationId xmlns:a16="http://schemas.microsoft.com/office/drawing/2014/main" id="{23BF2A22-6EDE-F945-B92E-BBB19A4723AD}"/>
                  </a:ext>
                </a:extLst>
              </p:cNvPr>
              <p:cNvSpPr txBox="1"/>
              <p:nvPr/>
            </p:nvSpPr>
            <p:spPr>
              <a:xfrm>
                <a:off x="1003881" y="960972"/>
                <a:ext cx="6129878" cy="146451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>
                  <a:defRPr sz="2500" b="0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rPr dirty="0"/>
                  <a:t>Ecological Systems (Bronfenbrenner, 1979)</a:t>
                </a:r>
              </a:p>
              <a:p>
                <a:pPr>
                  <a:defRPr sz="2500" b="0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rPr dirty="0"/>
                  <a:t>&amp;</a:t>
                </a:r>
              </a:p>
              <a:p>
                <a:pPr>
                  <a:defRPr sz="2500" b="0">
                    <a:latin typeface="Times New Roman"/>
                    <a:ea typeface="Times New Roman"/>
                    <a:cs typeface="Times New Roman"/>
                    <a:sym typeface="Times New Roman"/>
                  </a:defRPr>
                </a:pPr>
                <a:r>
                  <a:rPr dirty="0"/>
                  <a:t>Critical Race (Gloria Lads</a:t>
                </a:r>
                <a:r>
                  <a:rPr lang="en-US" dirty="0"/>
                  <a:t>on</a:t>
                </a:r>
                <a:r>
                  <a:rPr dirty="0"/>
                  <a:t>-Billings, 1995)</a:t>
                </a:r>
              </a:p>
            </p:txBody>
          </p:sp>
        </p:grpSp>
        <p:pic>
          <p:nvPicPr>
            <p:cNvPr id="15" name="5izfIaZZo0OTCRfG2Ij2ly3mhIQaXqHinJ54oc6iGqwHvz4ymBSLfzvX1gt00ykPW-Sat_UQHJYmUl_842Kp3Xj-60pCILzjkS2ZUUTLkKvZ8e4soZLO4xwPiXClahoXH1Of7Aw.jpg" descr="5izfIaZZo0OTCRfG2Ij2ly3mhIQaXqHinJ54oc6iGqwHvz4ymBSLfzvX1gt00ykPW-Sat_UQHJYmUl_842Kp3Xj-60pCILzjkS2ZUUTLkKvZ8e4soZLO4xwPiXClahoXH1Of7Aw.jpg">
              <a:extLst>
                <a:ext uri="{FF2B5EF4-FFF2-40B4-BE49-F238E27FC236}">
                  <a16:creationId xmlns:a16="http://schemas.microsoft.com/office/drawing/2014/main" id="{9B823140-4E52-6A42-BD1D-9DD30055A52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6396" y="578083"/>
              <a:ext cx="2210990" cy="2108059"/>
            </a:xfrm>
            <a:prstGeom prst="rect">
              <a:avLst/>
            </a:prstGeom>
            <a:ln w="25400" cap="flat">
              <a:noFill/>
              <a:miter lim="400000"/>
            </a:ln>
            <a:effectLst>
              <a:outerShdw blurRad="254000" dist="127000" dir="5400000" rotWithShape="0">
                <a:srgbClr val="000000">
                  <a:alpha val="70000"/>
                </a:srgbClr>
              </a:outerShdw>
            </a:effectLst>
          </p:spPr>
        </p:pic>
        <p:pic>
          <p:nvPicPr>
            <p:cNvPr id="16" name="Image" descr="Image">
              <a:extLst>
                <a:ext uri="{FF2B5EF4-FFF2-40B4-BE49-F238E27FC236}">
                  <a16:creationId xmlns:a16="http://schemas.microsoft.com/office/drawing/2014/main" id="{2C46036C-92D3-D34D-8867-13D8DABA1F1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0382662" y="725449"/>
              <a:ext cx="2003670" cy="1935546"/>
            </a:xfrm>
            <a:prstGeom prst="rect">
              <a:avLst/>
            </a:prstGeom>
            <a:ln w="25400" cap="flat">
              <a:noFill/>
              <a:miter lim="400000"/>
            </a:ln>
            <a:effectLst>
              <a:outerShdw blurRad="254000" dist="127000" dir="5400000" rotWithShape="0">
                <a:srgbClr val="000000">
                  <a:alpha val="70000"/>
                </a:srgbClr>
              </a:outerShdw>
            </a:effectLst>
          </p:spPr>
        </p:pic>
      </p:grpSp>
    </p:spTree>
    <p:extLst>
      <p:ext uri="{BB962C8B-B14F-4D97-AF65-F5344CB8AC3E}">
        <p14:creationId xmlns:p14="http://schemas.microsoft.com/office/powerpoint/2010/main" val="1829137876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dvAuto="0"/>
      <p:bldP spid="6" grpId="0" animBg="1" advAuto="0"/>
      <p:bldP spid="7" grpId="0" animBg="1" advAuto="0"/>
      <p:bldP spid="8" grpId="0" animBg="1" advAuto="0"/>
      <p:bldP spid="13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a">
            <a:extLst>
              <a:ext uri="{FF2B5EF4-FFF2-40B4-BE49-F238E27FC236}">
                <a16:creationId xmlns:a16="http://schemas.microsoft.com/office/drawing/2014/main" id="{40E19180-524D-4849-843D-C193C8875731}"/>
              </a:ext>
            </a:extLst>
          </p:cNvPr>
          <p:cNvSpPr txBox="1"/>
          <p:nvPr/>
        </p:nvSpPr>
        <p:spPr>
          <a:xfrm>
            <a:off x="5857994" y="183247"/>
            <a:ext cx="1288815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/>
              <a:t>Data</a:t>
            </a:r>
          </a:p>
        </p:txBody>
      </p:sp>
      <p:sp>
        <p:nvSpPr>
          <p:cNvPr id="3" name="High School Longitudinal Study of 2009 (HSLS:09)…">
            <a:extLst>
              <a:ext uri="{FF2B5EF4-FFF2-40B4-BE49-F238E27FC236}">
                <a16:creationId xmlns:a16="http://schemas.microsoft.com/office/drawing/2014/main" id="{D562C03C-5EC1-154E-AB97-A08AD2D5DEBE}"/>
              </a:ext>
            </a:extLst>
          </p:cNvPr>
          <p:cNvSpPr txBox="1"/>
          <p:nvPr/>
        </p:nvSpPr>
        <p:spPr>
          <a:xfrm>
            <a:off x="376518" y="1651512"/>
            <a:ext cx="12628282" cy="48392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/>
          <a:p>
            <a:pPr algn="l" defTabSz="457200">
              <a:lnSpc>
                <a:spcPts val="6400"/>
              </a:lnSpc>
              <a:defRPr sz="3566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/>
              <a:t> </a:t>
            </a:r>
            <a:r>
              <a:rPr sz="3600" dirty="0"/>
              <a:t>High School Longitudinal Study of 2009 (HSLS:09)</a:t>
            </a:r>
          </a:p>
          <a:p>
            <a:pPr marL="416718" indent="-416718" algn="l" defTabSz="457200">
              <a:lnSpc>
                <a:spcPts val="6400"/>
              </a:lnSpc>
              <a:buSzPct val="145000"/>
              <a:buChar char="•"/>
              <a:defRPr sz="3566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600" dirty="0"/>
              <a:t>23,000+ 9th graders from 944 schools</a:t>
            </a:r>
          </a:p>
          <a:p>
            <a:pPr marL="416718" indent="-416718" algn="l" defTabSz="457200">
              <a:lnSpc>
                <a:spcPts val="6400"/>
              </a:lnSpc>
              <a:buSzPct val="145000"/>
              <a:buChar char="•"/>
              <a:defRPr sz="3566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600" dirty="0"/>
              <a:t>first follow-up 2012 (12th grade)</a:t>
            </a:r>
          </a:p>
          <a:p>
            <a:pPr marL="416718" indent="-416718" algn="l" defTabSz="457200">
              <a:lnSpc>
                <a:spcPts val="6400"/>
              </a:lnSpc>
              <a:buSzPct val="145000"/>
              <a:buChar char="•"/>
              <a:defRPr sz="3566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600" dirty="0"/>
              <a:t>second follow-up 2016 (4 years after high school)</a:t>
            </a:r>
          </a:p>
          <a:p>
            <a:pPr marL="416718" indent="-416718" algn="l" defTabSz="457200">
              <a:lnSpc>
                <a:spcPts val="6000"/>
              </a:lnSpc>
              <a:buSzPct val="145000"/>
              <a:buChar char="•"/>
              <a:defRPr sz="3566" b="0">
                <a:ln w="0" cap="flat">
                  <a:solidFill>
                    <a:srgbClr val="000000"/>
                  </a:solidFill>
                  <a:prstDash val="solid"/>
                  <a:miter lim="400000"/>
                </a:ln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600" dirty="0"/>
              <a:t>surveys of students, their parents, math and science teachers, school administrators, and school counselors</a:t>
            </a:r>
          </a:p>
        </p:txBody>
      </p:sp>
    </p:spTree>
    <p:extLst>
      <p:ext uri="{BB962C8B-B14F-4D97-AF65-F5344CB8AC3E}">
        <p14:creationId xmlns:p14="http://schemas.microsoft.com/office/powerpoint/2010/main" val="382681926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5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odels of Analytical Plan">
            <a:extLst>
              <a:ext uri="{FF2B5EF4-FFF2-40B4-BE49-F238E27FC236}">
                <a16:creationId xmlns:a16="http://schemas.microsoft.com/office/drawing/2014/main" id="{F2F9FBB7-BBDD-7D45-981E-BF2EF97D52C1}"/>
              </a:ext>
            </a:extLst>
          </p:cNvPr>
          <p:cNvSpPr txBox="1"/>
          <p:nvPr/>
        </p:nvSpPr>
        <p:spPr>
          <a:xfrm>
            <a:off x="3029450" y="238560"/>
            <a:ext cx="6466515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/>
              <a:t>Models of Analytical Plan</a:t>
            </a:r>
          </a:p>
        </p:txBody>
      </p:sp>
      <p:sp>
        <p:nvSpPr>
          <p:cNvPr id="4" name="Arrow">
            <a:extLst>
              <a:ext uri="{FF2B5EF4-FFF2-40B4-BE49-F238E27FC236}">
                <a16:creationId xmlns:a16="http://schemas.microsoft.com/office/drawing/2014/main" id="{9EDEFF6E-E76C-B242-8DA9-95039A8C3CEB}"/>
              </a:ext>
            </a:extLst>
          </p:cNvPr>
          <p:cNvSpPr/>
          <p:nvPr/>
        </p:nvSpPr>
        <p:spPr>
          <a:xfrm>
            <a:off x="4171810" y="4659277"/>
            <a:ext cx="3969092" cy="677644"/>
          </a:xfrm>
          <a:prstGeom prst="rightArrow">
            <a:avLst>
              <a:gd name="adj1" fmla="val 32000"/>
              <a:gd name="adj2" fmla="val 52266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grpSp>
        <p:nvGrpSpPr>
          <p:cNvPr id="6" name="Group">
            <a:extLst>
              <a:ext uri="{FF2B5EF4-FFF2-40B4-BE49-F238E27FC236}">
                <a16:creationId xmlns:a16="http://schemas.microsoft.com/office/drawing/2014/main" id="{4DA7DF1E-4BBB-5B44-B404-3FA6ADCA2918}"/>
              </a:ext>
            </a:extLst>
          </p:cNvPr>
          <p:cNvGrpSpPr/>
          <p:nvPr/>
        </p:nvGrpSpPr>
        <p:grpSpPr>
          <a:xfrm>
            <a:off x="29296" y="1824382"/>
            <a:ext cx="2530326" cy="2262258"/>
            <a:chOff x="0" y="0"/>
            <a:chExt cx="2530325" cy="2262256"/>
          </a:xfrm>
        </p:grpSpPr>
        <p:sp>
          <p:nvSpPr>
            <p:cNvPr id="7" name="Oval">
              <a:extLst>
                <a:ext uri="{FF2B5EF4-FFF2-40B4-BE49-F238E27FC236}">
                  <a16:creationId xmlns:a16="http://schemas.microsoft.com/office/drawing/2014/main" id="{A2324A99-0F26-584C-85A1-571A761C5249}"/>
                </a:ext>
              </a:extLst>
            </p:cNvPr>
            <p:cNvSpPr/>
            <p:nvPr/>
          </p:nvSpPr>
          <p:spPr>
            <a:xfrm>
              <a:off x="0" y="0"/>
              <a:ext cx="2530326" cy="2262257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8" name="Student level">
              <a:extLst>
                <a:ext uri="{FF2B5EF4-FFF2-40B4-BE49-F238E27FC236}">
                  <a16:creationId xmlns:a16="http://schemas.microsoft.com/office/drawing/2014/main" id="{09F916FF-16F5-C543-B810-0B4AD32185AF}"/>
                </a:ext>
              </a:extLst>
            </p:cNvPr>
            <p:cNvSpPr txBox="1"/>
            <p:nvPr/>
          </p:nvSpPr>
          <p:spPr>
            <a:xfrm>
              <a:off x="112823" y="693496"/>
              <a:ext cx="2304679" cy="9490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dirty="0"/>
                <a:t>Student level </a:t>
              </a:r>
            </a:p>
          </p:txBody>
        </p:sp>
      </p:grpSp>
      <p:grpSp>
        <p:nvGrpSpPr>
          <p:cNvPr id="9" name="Group">
            <a:extLst>
              <a:ext uri="{FF2B5EF4-FFF2-40B4-BE49-F238E27FC236}">
                <a16:creationId xmlns:a16="http://schemas.microsoft.com/office/drawing/2014/main" id="{404CF84F-7921-1A4F-A1EA-0E56DDC7EE45}"/>
              </a:ext>
            </a:extLst>
          </p:cNvPr>
          <p:cNvGrpSpPr/>
          <p:nvPr/>
        </p:nvGrpSpPr>
        <p:grpSpPr>
          <a:xfrm>
            <a:off x="1511948" y="3938119"/>
            <a:ext cx="2530326" cy="2262257"/>
            <a:chOff x="0" y="0"/>
            <a:chExt cx="2530325" cy="2262256"/>
          </a:xfrm>
        </p:grpSpPr>
        <p:sp>
          <p:nvSpPr>
            <p:cNvPr id="10" name="Oval">
              <a:extLst>
                <a:ext uri="{FF2B5EF4-FFF2-40B4-BE49-F238E27FC236}">
                  <a16:creationId xmlns:a16="http://schemas.microsoft.com/office/drawing/2014/main" id="{97E844F3-5BE2-AD4A-A42C-01893482C12D}"/>
                </a:ext>
              </a:extLst>
            </p:cNvPr>
            <p:cNvSpPr/>
            <p:nvPr/>
          </p:nvSpPr>
          <p:spPr>
            <a:xfrm>
              <a:off x="0" y="0"/>
              <a:ext cx="2530326" cy="2262257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1" name="Family level">
              <a:extLst>
                <a:ext uri="{FF2B5EF4-FFF2-40B4-BE49-F238E27FC236}">
                  <a16:creationId xmlns:a16="http://schemas.microsoft.com/office/drawing/2014/main" id="{E95749A1-0F60-1C4A-B650-DAF80A62E971}"/>
                </a:ext>
              </a:extLst>
            </p:cNvPr>
            <p:cNvSpPr txBox="1"/>
            <p:nvPr/>
          </p:nvSpPr>
          <p:spPr>
            <a:xfrm>
              <a:off x="202771" y="656620"/>
              <a:ext cx="2124783" cy="9490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dirty="0"/>
                <a:t>Family level</a:t>
              </a:r>
            </a:p>
          </p:txBody>
        </p:sp>
      </p:grpSp>
      <p:grpSp>
        <p:nvGrpSpPr>
          <p:cNvPr id="12" name="Group">
            <a:extLst>
              <a:ext uri="{FF2B5EF4-FFF2-40B4-BE49-F238E27FC236}">
                <a16:creationId xmlns:a16="http://schemas.microsoft.com/office/drawing/2014/main" id="{33318B99-94E5-264D-9D6A-9710CB769B63}"/>
              </a:ext>
            </a:extLst>
          </p:cNvPr>
          <p:cNvGrpSpPr/>
          <p:nvPr/>
        </p:nvGrpSpPr>
        <p:grpSpPr>
          <a:xfrm>
            <a:off x="3021783" y="6097824"/>
            <a:ext cx="2530326" cy="2262258"/>
            <a:chOff x="0" y="0"/>
            <a:chExt cx="2530325" cy="2262256"/>
          </a:xfrm>
        </p:grpSpPr>
        <p:sp>
          <p:nvSpPr>
            <p:cNvPr id="13" name="Oval">
              <a:extLst>
                <a:ext uri="{FF2B5EF4-FFF2-40B4-BE49-F238E27FC236}">
                  <a16:creationId xmlns:a16="http://schemas.microsoft.com/office/drawing/2014/main" id="{234A2C0A-E719-BF4D-8F59-A2F7E81991DC}"/>
                </a:ext>
              </a:extLst>
            </p:cNvPr>
            <p:cNvSpPr/>
            <p:nvPr/>
          </p:nvSpPr>
          <p:spPr>
            <a:xfrm>
              <a:off x="0" y="0"/>
              <a:ext cx="2530326" cy="2262257"/>
            </a:xfrm>
            <a:prstGeom prst="ellipse">
              <a:avLst/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 dirty="0"/>
            </a:p>
          </p:txBody>
        </p:sp>
        <p:sp>
          <p:nvSpPr>
            <p:cNvPr id="14" name="School level">
              <a:extLst>
                <a:ext uri="{FF2B5EF4-FFF2-40B4-BE49-F238E27FC236}">
                  <a16:creationId xmlns:a16="http://schemas.microsoft.com/office/drawing/2014/main" id="{66BE0350-2F32-BD4E-8747-A69922DFB805}"/>
                </a:ext>
              </a:extLst>
            </p:cNvPr>
            <p:cNvSpPr txBox="1"/>
            <p:nvPr/>
          </p:nvSpPr>
          <p:spPr>
            <a:xfrm>
              <a:off x="165750" y="656620"/>
              <a:ext cx="2198825" cy="9490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50800" tIns="50800" rIns="50800" bIns="50800" numCol="1" anchor="ctr">
              <a:spAutoFit/>
            </a:bodyPr>
            <a:lstStyle>
              <a:lvl1pPr>
                <a:defRPr sz="3000" b="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dirty="0"/>
                <a:t>School level </a:t>
              </a:r>
            </a:p>
          </p:txBody>
        </p:sp>
      </p:grpSp>
      <p:sp>
        <p:nvSpPr>
          <p:cNvPr id="18" name="Chen 2017, Rhodes 2015, Lloyd 2014">
            <a:extLst>
              <a:ext uri="{FF2B5EF4-FFF2-40B4-BE49-F238E27FC236}">
                <a16:creationId xmlns:a16="http://schemas.microsoft.com/office/drawing/2014/main" id="{9FC15201-DED3-5241-B3BB-BDF89AE6BC1B}"/>
              </a:ext>
            </a:extLst>
          </p:cNvPr>
          <p:cNvSpPr txBox="1"/>
          <p:nvPr/>
        </p:nvSpPr>
        <p:spPr>
          <a:xfrm>
            <a:off x="2898912" y="1970342"/>
            <a:ext cx="6225209" cy="4103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Chen 2017, Rhodes 2015, Lloyd 2014</a:t>
            </a:r>
          </a:p>
        </p:txBody>
      </p:sp>
      <p:sp>
        <p:nvSpPr>
          <p:cNvPr id="19" name="Jeynes, 2015, Sutherlands 2015, Hoque 2017">
            <a:extLst>
              <a:ext uri="{FF2B5EF4-FFF2-40B4-BE49-F238E27FC236}">
                <a16:creationId xmlns:a16="http://schemas.microsoft.com/office/drawing/2014/main" id="{F298BDE6-D95B-E946-86C2-BF080E2C772F}"/>
              </a:ext>
            </a:extLst>
          </p:cNvPr>
          <p:cNvSpPr txBox="1"/>
          <p:nvPr/>
        </p:nvSpPr>
        <p:spPr>
          <a:xfrm>
            <a:off x="4134245" y="3684413"/>
            <a:ext cx="3618277" cy="7181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dirty="0"/>
              <a:t>Jeynes, 2015, Sutherlands 2015, Hoque 2017</a:t>
            </a:r>
          </a:p>
        </p:txBody>
      </p:sp>
      <p:sp>
        <p:nvSpPr>
          <p:cNvPr id="20" name="Bryant et al. 2019, Prewett et al. 2019, Fitzpatrick et al. 2016, Allensworth et al. 2018">
            <a:extLst>
              <a:ext uri="{FF2B5EF4-FFF2-40B4-BE49-F238E27FC236}">
                <a16:creationId xmlns:a16="http://schemas.microsoft.com/office/drawing/2014/main" id="{30432D5A-FF31-E645-B90C-AE02AEB49336}"/>
              </a:ext>
            </a:extLst>
          </p:cNvPr>
          <p:cNvSpPr txBox="1"/>
          <p:nvPr/>
        </p:nvSpPr>
        <p:spPr>
          <a:xfrm>
            <a:off x="5717710" y="5645227"/>
            <a:ext cx="4758133" cy="152458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 algn="l" defTabSz="457200">
              <a:lnSpc>
                <a:spcPct val="117999"/>
              </a:lnSpc>
              <a:defRPr sz="2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endParaRPr lang="en-US" dirty="0"/>
          </a:p>
          <a:p>
            <a:r>
              <a:rPr dirty="0"/>
              <a:t>Bryant et al. 2019, Prewett et al. 2019, Fitzpatrick et al. 2016, Allensworth et al. 2018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BE9BCD2-5BAC-0942-9561-BFDB0F7A670B}"/>
              </a:ext>
            </a:extLst>
          </p:cNvPr>
          <p:cNvSpPr/>
          <p:nvPr/>
        </p:nvSpPr>
        <p:spPr>
          <a:xfrm>
            <a:off x="8527774" y="3955556"/>
            <a:ext cx="4013124" cy="2091829"/>
          </a:xfrm>
          <a:prstGeom prst="ellipse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dirty="0"/>
              <a:t>Educational </a:t>
            </a:r>
          </a:p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dirty="0"/>
              <a:t>Outcomes: </a:t>
            </a:r>
          </a:p>
          <a:p>
            <a: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en-US" dirty="0"/>
              <a:t>GPA</a:t>
            </a:r>
          </a:p>
        </p:txBody>
      </p:sp>
      <p:sp>
        <p:nvSpPr>
          <p:cNvPr id="22" name="Bent-Up Arrow 21">
            <a:extLst>
              <a:ext uri="{FF2B5EF4-FFF2-40B4-BE49-F238E27FC236}">
                <a16:creationId xmlns:a16="http://schemas.microsoft.com/office/drawing/2014/main" id="{C1B927AE-8738-F143-8860-841C7AEE9BE9}"/>
              </a:ext>
            </a:extLst>
          </p:cNvPr>
          <p:cNvSpPr/>
          <p:nvPr/>
        </p:nvSpPr>
        <p:spPr>
          <a:xfrm flipV="1">
            <a:off x="2559623" y="2556250"/>
            <a:ext cx="8353543" cy="860358"/>
          </a:xfrm>
          <a:prstGeom prst="bentUp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  <p:sp>
        <p:nvSpPr>
          <p:cNvPr id="23" name="Bent-Up Arrow 22">
            <a:extLst>
              <a:ext uri="{FF2B5EF4-FFF2-40B4-BE49-F238E27FC236}">
                <a16:creationId xmlns:a16="http://schemas.microsoft.com/office/drawing/2014/main" id="{2F9F7EED-711B-874C-B330-944CD5B8EDE9}"/>
              </a:ext>
            </a:extLst>
          </p:cNvPr>
          <p:cNvSpPr/>
          <p:nvPr/>
        </p:nvSpPr>
        <p:spPr>
          <a:xfrm>
            <a:off x="5627710" y="6586334"/>
            <a:ext cx="5285456" cy="923065"/>
          </a:xfrm>
          <a:prstGeom prst="bentUpArrow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2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2271364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dvAuto="0"/>
      <p:bldP spid="6" grpId="0" animBg="1" advAuto="0"/>
      <p:bldP spid="9" grpId="0" animBg="1" advAuto="0"/>
      <p:bldP spid="12" grpId="0" animBg="1" advAuto="0"/>
      <p:bldP spid="18" grpId="0" animBg="1" advAuto="0"/>
      <p:bldP spid="19" grpId="0" animBg="1" advAuto="0"/>
      <p:bldP spid="20" grpId="0" animBg="1" advAuto="0"/>
      <p:bldP spid="21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heoretical Models">
            <a:extLst>
              <a:ext uri="{FF2B5EF4-FFF2-40B4-BE49-F238E27FC236}">
                <a16:creationId xmlns:a16="http://schemas.microsoft.com/office/drawing/2014/main" id="{27D45BF6-2BFE-7749-B893-0EAA5D81AB27}"/>
              </a:ext>
            </a:extLst>
          </p:cNvPr>
          <p:cNvSpPr txBox="1"/>
          <p:nvPr/>
        </p:nvSpPr>
        <p:spPr>
          <a:xfrm>
            <a:off x="4070644" y="1438128"/>
            <a:ext cx="4863512" cy="7950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5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rPr b="1" dirty="0"/>
              <a:t>Theoretical Models</a:t>
            </a:r>
          </a:p>
        </p:txBody>
      </p:sp>
      <p:sp>
        <p:nvSpPr>
          <p:cNvPr id="3" name="Dependent Variable: Educational Outcomes (Dropout)">
            <a:extLst>
              <a:ext uri="{FF2B5EF4-FFF2-40B4-BE49-F238E27FC236}">
                <a16:creationId xmlns:a16="http://schemas.microsoft.com/office/drawing/2014/main" id="{959F4B9B-66BE-EE47-82BA-6E03C896E882}"/>
              </a:ext>
            </a:extLst>
          </p:cNvPr>
          <p:cNvSpPr txBox="1"/>
          <p:nvPr/>
        </p:nvSpPr>
        <p:spPr>
          <a:xfrm>
            <a:off x="2444059" y="1610594"/>
            <a:ext cx="8402461" cy="5642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anchor="ctr">
            <a:spAutoFit/>
          </a:bodyPr>
          <a:lstStyle>
            <a:lvl1pPr>
              <a:defRPr sz="30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pPr algn="l"/>
            <a:endParaRPr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7B90D5A-4CED-8248-A3A9-EA5603A561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0297501"/>
              </p:ext>
            </p:extLst>
          </p:nvPr>
        </p:nvGraphicFramePr>
        <p:xfrm>
          <a:off x="65809" y="3835098"/>
          <a:ext cx="12702209" cy="302542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603044">
                  <a:extLst>
                    <a:ext uri="{9D8B030D-6E8A-4147-A177-3AD203B41FA5}">
                      <a16:colId xmlns:a16="http://schemas.microsoft.com/office/drawing/2014/main" val="3262587962"/>
                    </a:ext>
                  </a:extLst>
                </a:gridCol>
                <a:gridCol w="865579">
                  <a:extLst>
                    <a:ext uri="{9D8B030D-6E8A-4147-A177-3AD203B41FA5}">
                      <a16:colId xmlns:a16="http://schemas.microsoft.com/office/drawing/2014/main" val="3872636537"/>
                    </a:ext>
                  </a:extLst>
                </a:gridCol>
                <a:gridCol w="865828">
                  <a:extLst>
                    <a:ext uri="{9D8B030D-6E8A-4147-A177-3AD203B41FA5}">
                      <a16:colId xmlns:a16="http://schemas.microsoft.com/office/drawing/2014/main" val="1153224332"/>
                    </a:ext>
                  </a:extLst>
                </a:gridCol>
                <a:gridCol w="865828">
                  <a:extLst>
                    <a:ext uri="{9D8B030D-6E8A-4147-A177-3AD203B41FA5}">
                      <a16:colId xmlns:a16="http://schemas.microsoft.com/office/drawing/2014/main" val="1460300093"/>
                    </a:ext>
                  </a:extLst>
                </a:gridCol>
                <a:gridCol w="1070120">
                  <a:extLst>
                    <a:ext uri="{9D8B030D-6E8A-4147-A177-3AD203B41FA5}">
                      <a16:colId xmlns:a16="http://schemas.microsoft.com/office/drawing/2014/main" val="3665007428"/>
                    </a:ext>
                  </a:extLst>
                </a:gridCol>
                <a:gridCol w="1090423">
                  <a:extLst>
                    <a:ext uri="{9D8B030D-6E8A-4147-A177-3AD203B41FA5}">
                      <a16:colId xmlns:a16="http://schemas.microsoft.com/office/drawing/2014/main" val="1834386805"/>
                    </a:ext>
                  </a:extLst>
                </a:gridCol>
                <a:gridCol w="1090423">
                  <a:extLst>
                    <a:ext uri="{9D8B030D-6E8A-4147-A177-3AD203B41FA5}">
                      <a16:colId xmlns:a16="http://schemas.microsoft.com/office/drawing/2014/main" val="2328426174"/>
                    </a:ext>
                  </a:extLst>
                </a:gridCol>
                <a:gridCol w="1091162">
                  <a:extLst>
                    <a:ext uri="{9D8B030D-6E8A-4147-A177-3AD203B41FA5}">
                      <a16:colId xmlns:a16="http://schemas.microsoft.com/office/drawing/2014/main" val="708109108"/>
                    </a:ext>
                  </a:extLst>
                </a:gridCol>
                <a:gridCol w="1079901">
                  <a:extLst>
                    <a:ext uri="{9D8B030D-6E8A-4147-A177-3AD203B41FA5}">
                      <a16:colId xmlns:a16="http://schemas.microsoft.com/office/drawing/2014/main" val="4028877833"/>
                    </a:ext>
                  </a:extLst>
                </a:gridCol>
                <a:gridCol w="1079901">
                  <a:extLst>
                    <a:ext uri="{9D8B030D-6E8A-4147-A177-3AD203B41FA5}">
                      <a16:colId xmlns:a16="http://schemas.microsoft.com/office/drawing/2014/main" val="2109452225"/>
                    </a:ext>
                  </a:extLst>
                </a:gridCol>
              </a:tblGrid>
              <a:tr h="605085">
                <a:tc>
                  <a:txBody>
                    <a:bodyPr/>
                    <a:lstStyle/>
                    <a:p>
                      <a:pPr marL="0" marR="0" indent="0" algn="l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Urban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Non-Urban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72037080"/>
                  </a:ext>
                </a:extLst>
              </a:tr>
              <a:tr h="605085">
                <a:tc>
                  <a:txBody>
                    <a:bodyPr/>
                    <a:lstStyle/>
                    <a:p>
                      <a:pPr algn="l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IV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VII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VIII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735054"/>
                  </a:ext>
                </a:extLst>
              </a:tr>
              <a:tr h="605085">
                <a:tc>
                  <a:txBody>
                    <a:bodyPr/>
                    <a:lstStyle/>
                    <a:p>
                      <a:pPr marL="0" marR="0" indent="0" algn="l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Student-level Variables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194951"/>
                  </a:ext>
                </a:extLst>
              </a:tr>
              <a:tr h="605085">
                <a:tc>
                  <a:txBody>
                    <a:bodyPr/>
                    <a:lstStyle/>
                    <a:p>
                      <a:pPr marL="0" marR="0" indent="0" algn="l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Family-level Variables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928578"/>
                  </a:ext>
                </a:extLst>
              </a:tr>
              <a:tr h="605085">
                <a:tc>
                  <a:txBody>
                    <a:bodyPr/>
                    <a:lstStyle/>
                    <a:p>
                      <a:pPr marL="0" marR="0" indent="0" algn="l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School-level Variables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√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356264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73B3781-9ABA-094D-B515-EB8D57DB3B08}"/>
              </a:ext>
            </a:extLst>
          </p:cNvPr>
          <p:cNvSpPr txBox="1"/>
          <p:nvPr/>
        </p:nvSpPr>
        <p:spPr>
          <a:xfrm>
            <a:off x="1608667" y="2430502"/>
            <a:ext cx="9787466" cy="157992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Educational Outcomes: Black Males 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32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Times New Roman" panose="02020603050405020304" pitchFamily="18" charset="0"/>
                <a:cs typeface="Times New Roman" panose="02020603050405020304" pitchFamily="18" charset="0"/>
                <a:sym typeface="Helvetica Neue"/>
              </a:rPr>
              <a:t>(Dependent Variable: Grade Point Average)</a:t>
            </a:r>
          </a:p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32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Times New Roman" panose="02020603050405020304" pitchFamily="18" charset="0"/>
              <a:cs typeface="Times New Roman" panose="02020603050405020304" pitchFamily="18" charset="0"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3456645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178">
            <a:extLst>
              <a:ext uri="{FF2B5EF4-FFF2-40B4-BE49-F238E27FC236}">
                <a16:creationId xmlns:a16="http://schemas.microsoft.com/office/drawing/2014/main" id="{EC68CB00-6A2E-624F-B093-DF16C54CDE0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723900"/>
            <a:ext cx="11258550" cy="845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938823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hank You">
            <a:extLst>
              <a:ext uri="{FF2B5EF4-FFF2-40B4-BE49-F238E27FC236}">
                <a16:creationId xmlns:a16="http://schemas.microsoft.com/office/drawing/2014/main" id="{A8E1A877-1E85-5047-89B9-8289F491BA31}"/>
              </a:ext>
            </a:extLst>
          </p:cNvPr>
          <p:cNvSpPr txBox="1"/>
          <p:nvPr/>
        </p:nvSpPr>
        <p:spPr>
          <a:xfrm>
            <a:off x="6451072" y="4270421"/>
            <a:ext cx="102656" cy="11490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6800" b="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endParaRPr dirty="0"/>
          </a:p>
        </p:txBody>
      </p:sp>
      <p:graphicFrame>
        <p:nvGraphicFramePr>
          <p:cNvPr id="9" name="Content Placeholder 4">
            <a:extLst>
              <a:ext uri="{FF2B5EF4-FFF2-40B4-BE49-F238E27FC236}">
                <a16:creationId xmlns:a16="http://schemas.microsoft.com/office/drawing/2014/main" id="{7393C72E-BCB6-5540-84CD-F105F2828AD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6807339"/>
              </p:ext>
            </p:extLst>
          </p:nvPr>
        </p:nvGraphicFramePr>
        <p:xfrm>
          <a:off x="685263" y="2009776"/>
          <a:ext cx="11719522" cy="7164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788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1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8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114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46262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Level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All Black Male Students 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Male Students in Urban Schools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Male Students in Non-Urban Schools</a:t>
                      </a:r>
                      <a:endParaRPr lang="en-US" sz="1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485">
                <a:tc>
                  <a:txBody>
                    <a:bodyPr/>
                    <a:lstStyle/>
                    <a:p>
                      <a:endParaRPr lang="en-US" sz="1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 I,</a:t>
                      </a: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II, </a:t>
                      </a:r>
                      <a:b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 III</a:t>
                      </a: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 IV, V, </a:t>
                      </a:r>
                      <a:b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 VI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Models VII, VIII, </a:t>
                      </a:r>
                      <a:b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b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&amp; IX</a:t>
                      </a:r>
                      <a:endParaRPr lang="en-US" sz="16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9560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Student-level Variables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Expectations (+)</a:t>
                      </a:r>
                    </a:p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Expectations (+)</a:t>
                      </a:r>
                    </a:p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Access to math/science </a:t>
                      </a:r>
                      <a:b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tutor (+)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Student </a:t>
                      </a:r>
                    </a:p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Expectations (+) </a:t>
                      </a:r>
                    </a:p>
                    <a:p>
                      <a:pPr marL="0" marR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6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01108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Family-level Variables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Talks with parents about academics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</a:t>
                      </a:r>
                    </a:p>
                    <a:p>
                      <a:pPr marL="0" marR="0" indent="0" algn="l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Talks with parents about academics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584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baseline="0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Talks with parents about academics </a:t>
                      </a:r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(+)</a:t>
                      </a:r>
                    </a:p>
                    <a:p>
                      <a:pPr marL="0" marR="0" indent="0" algn="l" defTabSz="584200" rtl="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58363"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School-level Variables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Teacher Limitations (-)</a:t>
                      </a:r>
                    </a:p>
                    <a:p>
                      <a:pPr algn="l"/>
                      <a:endParaRPr lang="en-US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Counselor </a:t>
                      </a: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View (+)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Black teachers </a:t>
                      </a: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and Black students (-)</a:t>
                      </a: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Teacher Limitations (-)</a:t>
                      </a:r>
                    </a:p>
                    <a:p>
                      <a:pPr algn="l"/>
                      <a:endParaRPr lang="en-US" sz="1600" b="1" dirty="0">
                        <a:solidFill>
                          <a:srgbClr val="C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Counselor </a:t>
                      </a:r>
                    </a:p>
                    <a:p>
                      <a:pPr algn="l"/>
                      <a:r>
                        <a:rPr lang="en-US" sz="1600" b="1" dirty="0">
                          <a:solidFill>
                            <a:srgbClr val="C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View (+)</a:t>
                      </a:r>
                    </a:p>
                  </a:txBody>
                  <a:tcPr marT="45714" marB="45714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121B3015-94DB-6446-BD5C-2BFAC43B608D}"/>
              </a:ext>
            </a:extLst>
          </p:cNvPr>
          <p:cNvSpPr txBox="1"/>
          <p:nvPr/>
        </p:nvSpPr>
        <p:spPr>
          <a:xfrm>
            <a:off x="1068136" y="763594"/>
            <a:ext cx="11534274" cy="79508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4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Significant Findings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6133598-2B68-4E9A-9B05-C829BB4F93BC}"/>
              </a:ext>
            </a:extLst>
          </p:cNvPr>
          <p:cNvSpPr/>
          <p:nvPr/>
        </p:nvSpPr>
        <p:spPr>
          <a:xfrm>
            <a:off x="4027453" y="1548111"/>
            <a:ext cx="56156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(Dependent Variable: Grade Point Average)</a:t>
            </a:r>
          </a:p>
        </p:txBody>
      </p:sp>
    </p:spTree>
    <p:extLst>
      <p:ext uri="{BB962C8B-B14F-4D97-AF65-F5344CB8AC3E}">
        <p14:creationId xmlns:p14="http://schemas.microsoft.com/office/powerpoint/2010/main" val="15381956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dvAuto="0"/>
    </p:bldLst>
  </p:timing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</Words>
  <Application>Microsoft Office PowerPoint</Application>
  <PresentationFormat>Custom</PresentationFormat>
  <Paragraphs>149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2" baseType="lpstr">
      <vt:lpstr>Arial</vt:lpstr>
      <vt:lpstr>Helvetica Light</vt:lpstr>
      <vt:lpstr>Helvetica Neue</vt:lpstr>
      <vt:lpstr>Helvetica Neue Light</vt:lpstr>
      <vt:lpstr>Helvetica Neue Medium</vt:lpstr>
      <vt:lpstr>Helvetica Neue Thin</vt:lpstr>
      <vt:lpstr>Impact</vt:lpstr>
      <vt:lpstr>Times New Roman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 c</dc:creator>
  <cp:lastModifiedBy>p c</cp:lastModifiedBy>
  <cp:revision>118</cp:revision>
  <cp:lastPrinted>2019-11-18T18:09:18Z</cp:lastPrinted>
  <dcterms:modified xsi:type="dcterms:W3CDTF">2020-05-04T19:52:09Z</dcterms:modified>
</cp:coreProperties>
</file>