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FD3795-793C-415A-8242-BB9E9BBBDC1F}">
  <a:tblStyle styleId="{D8FD3795-793C-415A-8242-BB9E9BBBD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824" autoAdjust="0"/>
  </p:normalViewPr>
  <p:slideViewPr>
    <p:cSldViewPr snapToGrid="0">
      <p:cViewPr varScale="1">
        <p:scale>
          <a:sx n="73" d="100"/>
          <a:sy n="73" d="100"/>
        </p:scale>
        <p:origin x="173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d6162d0c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d6162d0c9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2ec65651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2ec65651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ec601d7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ec601d7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ec601d7f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ec601d7f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ec601d7f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ec601d7f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06f84002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06f84002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d6162d0c9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d6162d0c9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d6162d0c9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d6162d0c9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00147c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00147c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d6162d0c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d6162d0c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d6162d0c9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d6162d0c9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d6162d0c9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d6162d0c9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d6162d0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d6162d0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1b51327b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1b51327b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1b51327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1b51327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60950" y="94955"/>
            <a:ext cx="8222100" cy="24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Time-to Degree: Bachelor’s Degree Completion for Latine First-Year &amp; Transfer Students </a:t>
            </a:r>
            <a:endParaRPr sz="38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242"/>
              <a:t>Robert Kunicki</a:t>
            </a:r>
            <a:endParaRPr sz="2242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598088" y="31488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382"/>
              <a:t>Urban Education Ph.D. Program</a:t>
            </a:r>
            <a:endParaRPr sz="13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382"/>
              <a:t>The Graduate Center, CUNY</a:t>
            </a:r>
            <a:endParaRPr sz="138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382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598100" y="3706742"/>
            <a:ext cx="82221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Dissertation Committee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Professor Juan Battle (Chair), The Graduate Center, CUNY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Professor Anthony Picciano, Hunter College &amp; The Graduate Center, CUNY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Professor Limarys Caraballo, Teachers College, Columbia University &amp; The Graduate Center, CUNY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6227050" y="2188200"/>
            <a:ext cx="29703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Selected Significant Findings</a:t>
            </a:r>
            <a:endParaRPr sz="1700" b="1"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t="6111" b="29488"/>
          <a:stretch/>
        </p:blipFill>
        <p:spPr>
          <a:xfrm>
            <a:off x="0" y="0"/>
            <a:ext cx="617369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125925" y="634725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College Completion Programs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487175" y="2338950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Academic Momentum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267850" y="3758050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Demographics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6273625" y="2089624"/>
            <a:ext cx="2582400" cy="147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Educational Outcome: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Time-to-Degree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3375425" y="4047375"/>
            <a:ext cx="4333500" cy="725700"/>
          </a:xfrm>
          <a:prstGeom prst="bentUpArrow">
            <a:avLst>
              <a:gd name="adj1" fmla="val 23278"/>
              <a:gd name="adj2" fmla="val 21714"/>
              <a:gd name="adj3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2762388" y="3015950"/>
            <a:ext cx="34149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/>
          <p:nvPr/>
        </p:nvSpPr>
        <p:spPr>
          <a:xfrm rot="10800000" flipH="1">
            <a:off x="2298800" y="1360275"/>
            <a:ext cx="5410200" cy="643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2222600" y="625675"/>
            <a:ext cx="5410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(Bahr et al., 2013; Holcombe &amp; Kezar, 2020; Jordan, 2021; Kolenovic et al., 2013; Todorova, 2019; Scrivener et al., 2015; Strumbos &amp; Kolenovic, 2017; Verley II, 2020; Winograd et al., 2018)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2666075" y="1756400"/>
            <a:ext cx="351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(Adelman, 1999, 2006; Attewell et al., 2012; Attewell &amp; Monaghan, 2016; Bahr et al., 2013;  Belfield et al., 2016; Clovis &amp; Chang, 2019; Complete College America, 2013; Davidson &amp; Blakenship, 2017; Huntington-Klein &amp; Gill, 2020; Yu &amp; Fue, 2017;  Zhang, 2019)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294350" y="3323150"/>
            <a:ext cx="4067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(Bean et al., 2011; Bound et al. 2012;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Borjian, 2018; Carales, 2020; C. Suarez-Orozco et al., 2019; Flink, 2018; Hsin &amp; Reed, 2020; Mabel, 2020; Mccormack et al., 2014; Piña-Watson et al., 2016; Patler, 2018; Shapiro et al., 2016; Vasquez et al., 2020; Yasuike, 2019; Zarifa et al., 2018)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572600" y="35925"/>
            <a:ext cx="5998800" cy="59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Discussion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Entirely Quantitative </a:t>
            </a:r>
            <a:endParaRPr sz="1600"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311700" y="1739875"/>
            <a:ext cx="85206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One Ethnic Group</a:t>
            </a:r>
            <a:endParaRPr sz="1600"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311700" y="2021275"/>
            <a:ext cx="85206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Pre-COVID</a:t>
            </a:r>
            <a:endParaRPr sz="1600"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311700" y="2316500"/>
            <a:ext cx="85206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Number of Transfer Credits </a:t>
            </a:r>
            <a:endParaRPr sz="1600"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375" y="3603100"/>
            <a:ext cx="3081251" cy="15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03100"/>
            <a:ext cx="3081225" cy="154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750" y="3603112"/>
            <a:ext cx="3081250" cy="15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-509057" y="-76200"/>
            <a:ext cx="10162132" cy="67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/>
              <a:t>Students &amp; Families</a:t>
            </a:r>
            <a:endParaRPr b="1"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311700" y="3264075"/>
            <a:ext cx="39999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/>
              <a:t>Policymakers</a:t>
            </a:r>
            <a:endParaRPr b="1"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311700" y="1451500"/>
            <a:ext cx="39999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Inquire about available support services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Actively utilize support services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Speak with Financial Aid counselors 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311700" y="3498488"/>
            <a:ext cx="39999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Increase funding for higher education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Incentivize institutional support for transfer students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Review implications of existing financial aid policies 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5000750" y="1229975"/>
            <a:ext cx="39999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/>
              <a:t>Faculty &amp; Administrators</a:t>
            </a:r>
            <a:endParaRPr b="1"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5000750" y="1451500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Integrate multiple student services 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5000750" y="1670950"/>
            <a:ext cx="39999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Course scheduling and credit accumulation strategies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Proactive support 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5000750" y="2294725"/>
            <a:ext cx="39999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Reduce and remove cost burdens </a:t>
            </a: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5000750" y="2534825"/>
            <a:ext cx="3999900" cy="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Transfer student receptivity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 flipH="1">
            <a:off x="-1" y="-76200"/>
            <a:ext cx="9265751" cy="618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Research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8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SEEK/CD versus ASAP 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Qualitative studies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Institutional contexts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Narrative analysis of achievers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Beneficial components of college completion programs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Sources of support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311700" y="1525425"/>
            <a:ext cx="3999900" cy="8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Differing influences of credit attempts and credit completion thresholds  </a:t>
            </a: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311700" y="1999175"/>
            <a:ext cx="3999900" cy="8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Undocumented students</a:t>
            </a:r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311700" y="2220450"/>
            <a:ext cx="3999900" cy="8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Transfer student resilience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What is the relative impact of college completion programs, academic momentum, and key demographic variables on the length of time it takes Latine students to earn a bachelor's degree?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050" y="2475500"/>
            <a:ext cx="6793900" cy="24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4396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en"/>
              <a:t>How do these domains impact time-to-degree for transfer Latine students and first-year Latine students respectively?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11700" y="1720975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Concentration at certificate and associate’s level </a:t>
            </a:r>
            <a:r>
              <a:rPr lang="en" sz="1300"/>
              <a:t>(Hussar et al., 2020)</a:t>
            </a:r>
            <a:endParaRPr sz="17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Bachelor’s degree outcomes </a:t>
            </a:r>
            <a:r>
              <a:rPr lang="en" sz="1300"/>
              <a:t>(Horn &amp; Skomsvold, 2011, U.S. Department of Education National Center for Education Statistics, 2017)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 of the Problem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Equity gaps in Latine educational attainment </a:t>
            </a:r>
            <a:r>
              <a:rPr lang="en" sz="1300"/>
              <a:t>(Carnevale &amp; Fasules, 2017, Schak et al., 2019)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42012"/>
          <a:stretch/>
        </p:blipFill>
        <p:spPr>
          <a:xfrm>
            <a:off x="6141875" y="1136700"/>
            <a:ext cx="2292175" cy="19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9467" r="5922"/>
          <a:stretch/>
        </p:blipFill>
        <p:spPr>
          <a:xfrm>
            <a:off x="6116800" y="3215200"/>
            <a:ext cx="2342326" cy="169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11700" y="3045050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Lengthening time-to-degree </a:t>
            </a:r>
            <a:r>
              <a:rPr lang="en" sz="1300"/>
              <a:t>(Bound et al., 2012, Princiotta et al., 2014, Witteveen &amp; Attewell, 2021, Zarifa et al., 2018)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311700" y="3669525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Influences on time-to-degree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First Year Students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Transfer Students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Framework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25" y="1343653"/>
            <a:ext cx="2283975" cy="12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50" y="2701928"/>
            <a:ext cx="2813137" cy="221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964375"/>
            <a:ext cx="427949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6">
            <a:alphaModFix/>
          </a:blip>
          <a:srcRect t="39276"/>
          <a:stretch/>
        </p:blipFill>
        <p:spPr>
          <a:xfrm>
            <a:off x="4547400" y="2465050"/>
            <a:ext cx="4279500" cy="23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t="56032"/>
          <a:stretch/>
        </p:blipFill>
        <p:spPr>
          <a:xfrm>
            <a:off x="4631275" y="3105325"/>
            <a:ext cx="4201025" cy="16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396825" y="1229975"/>
            <a:ext cx="2801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City University of New York Policy Tracking Cohort (PTC)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De-identified student records from Fall 1999 - Fall 2019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950" y="684387"/>
            <a:ext cx="5171349" cy="37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96825" y="2723075"/>
            <a:ext cx="2801100" cy="15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Bachelor’s Degree Granting Institutions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12 Colleges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43,969 Hispanic Students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125925" y="863325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College Completion Programs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639575" y="2338950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Academic Momentum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1420250" y="3758050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Demographics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6273625" y="2360900"/>
            <a:ext cx="2582400" cy="131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Educational Outcome: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Time-to-Degree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568675" y="3748575"/>
            <a:ext cx="4140300" cy="643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2762388" y="2863550"/>
            <a:ext cx="34149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10800000" flipH="1">
            <a:off x="2298800" y="1588875"/>
            <a:ext cx="5410200" cy="643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2222600" y="1082875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(Holcombe &amp; Kezar, 2020; Scrivener et al., 2015; Todorova, 2019)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686188" y="2219550"/>
            <a:ext cx="341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(Attewell &amp; Monaghan, 2016; Huntington-Klein &amp; Gill, 2020)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492475" y="3748575"/>
            <a:ext cx="364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(Carales, 2020; Núñez, 2014)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1572600" y="264525"/>
            <a:ext cx="5998800" cy="59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Models of Analytical Plan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Regression Models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11700" y="11536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Dependent Variable: Time-to-Degree for Latine Students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48" name="Google Shape;148;p19"/>
          <p:cNvGraphicFramePr/>
          <p:nvPr/>
        </p:nvGraphicFramePr>
        <p:xfrm>
          <a:off x="464100" y="1755495"/>
          <a:ext cx="6560575" cy="2287750"/>
        </p:xfrm>
        <a:graphic>
          <a:graphicData uri="http://schemas.openxmlformats.org/drawingml/2006/table">
            <a:tbl>
              <a:tblPr>
                <a:noFill/>
                <a:tableStyleId>{D8FD3795-793C-415A-8242-BB9E9BBBDC1F}</a:tableStyleId>
              </a:tblPr>
              <a:tblGrid>
                <a:gridCol w="24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Transfer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First-Year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Models: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IV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IX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College Completion Programs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 Momentum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Demographics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t="5533" b="34647"/>
          <a:stretch/>
        </p:blipFill>
        <p:spPr>
          <a:xfrm>
            <a:off x="0" y="0"/>
            <a:ext cx="66463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t="5050" b="31506"/>
          <a:stretch/>
        </p:blipFill>
        <p:spPr>
          <a:xfrm>
            <a:off x="0" y="0"/>
            <a:ext cx="62665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On-screen Show (16:9)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Roboto</vt:lpstr>
      <vt:lpstr>Geometric</vt:lpstr>
      <vt:lpstr>Time-to Degree: Bachelor’s Degree Completion for Latine First-Year &amp; Transfer Students </vt:lpstr>
      <vt:lpstr>Research Questions</vt:lpstr>
      <vt:lpstr>Statement of the Problem</vt:lpstr>
      <vt:lpstr>Theoretical Framework</vt:lpstr>
      <vt:lpstr>Data</vt:lpstr>
      <vt:lpstr>PowerPoint Presentation</vt:lpstr>
      <vt:lpstr>Hierarchical Regression Models</vt:lpstr>
      <vt:lpstr>PowerPoint Presentation</vt:lpstr>
      <vt:lpstr>PowerPoint Presentation</vt:lpstr>
      <vt:lpstr>PowerPoint Presentation</vt:lpstr>
      <vt:lpstr>PowerPoint Presentation</vt:lpstr>
      <vt:lpstr>Limitations</vt:lpstr>
      <vt:lpstr>Implications</vt:lpstr>
      <vt:lpstr>Future Research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Time-to Degree: Bachelor’s Degree Completion for Latine First-Year &amp; Transfer Students </dc:title>
  <cp:lastModifiedBy>rekunicki@gmail.com</cp:lastModifiedBy>
  <cp:revision>1</cp:revision>
  <dcterms:modified xsi:type="dcterms:W3CDTF">2022-04-12T00:59:21Z</dcterms:modified>
</cp:coreProperties>
</file>