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FD3795-793C-415A-8242-BB9E9BBBDC1F}">
  <a:tblStyle styleId="{D8FD3795-793C-415A-8242-BB9E9BBBDC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64824" autoAdjust="0"/>
  </p:normalViewPr>
  <p:slideViewPr>
    <p:cSldViewPr snapToGrid="0">
      <p:cViewPr varScale="1">
        <p:scale>
          <a:sx n="45" d="100"/>
          <a:sy n="45" d="100"/>
        </p:scale>
        <p:origin x="56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d6162d0c9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d6162d0c9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d6162d0c9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d6162d0c9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00147ce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00147ce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d6162d0c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d6162d0c9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d6162d0c9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d6162d0c9_0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d6162d0c9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d6162d0c9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d6162d0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d6162d0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d6162d0c9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ed6162d0c9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460950" y="94955"/>
            <a:ext cx="8222100" cy="24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Time-to Degree: Bachelor’s Degree Completion for Latine First-Year &amp; Transfer Students </a:t>
            </a:r>
            <a:endParaRPr sz="380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2242"/>
              <a:t>Robert Kunicki</a:t>
            </a:r>
            <a:endParaRPr sz="2242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598088" y="31488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382"/>
              <a:t>Urban Education Ph.D. Program</a:t>
            </a:r>
            <a:endParaRPr sz="13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382"/>
              <a:t>The Graduate Center, CUNY</a:t>
            </a:r>
            <a:endParaRPr sz="1382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382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598100" y="3706742"/>
            <a:ext cx="8222100" cy="10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182"/>
              <a:t>Dissertation Committee</a:t>
            </a:r>
            <a:endParaRPr sz="11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1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182"/>
              <a:t>Professor Juan Battle (Chair), The Graduate Center, CUNY</a:t>
            </a:r>
            <a:endParaRPr sz="11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182"/>
              <a:t>Professor Anthony Picciano, Hunter College &amp; The Graduate Center, CUNY</a:t>
            </a:r>
            <a:endParaRPr sz="11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182"/>
              <a:t>Professor Limarys Caraballo, Teachers College, Columbia University &amp; The Graduate Center, CUNY</a:t>
            </a:r>
            <a:endParaRPr sz="11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182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182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endParaRPr sz="1182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What is the relative impact of college completion programs, academic momentum, and key demographic variables on the length of time it takes Latine students to earn a bachelor's degree?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050" y="2475500"/>
            <a:ext cx="6793900" cy="240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11700" y="14396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AutoNum type="arabicPeriod" startAt="2"/>
            </a:pPr>
            <a:r>
              <a:rPr lang="en"/>
              <a:t>How do these domains impact time-to-degree for transfer Latine students and first-year Latine students respectively?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311700" y="1720975"/>
            <a:ext cx="5558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700"/>
              <a:t>Concentration at certificate and associate’s level </a:t>
            </a:r>
            <a:r>
              <a:rPr lang="en" sz="1300"/>
              <a:t>(Hussar et al., 2020)</a:t>
            </a:r>
            <a:endParaRPr sz="17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700"/>
              <a:t>Bachelor’s degree outcomes </a:t>
            </a:r>
            <a:r>
              <a:rPr lang="en" sz="1300"/>
              <a:t>(Horn &amp; Skomsvold, 2011, U.S. Department of Education National Center for Education Statistics, 2017)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Statement of the Problem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5558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700"/>
              <a:t>Equity gaps in Latine educational attainment </a:t>
            </a:r>
            <a:r>
              <a:rPr lang="en" sz="1300"/>
              <a:t>(Carnevale &amp; Fasules, 2017, Schak et al., 2019)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42012"/>
          <a:stretch/>
        </p:blipFill>
        <p:spPr>
          <a:xfrm>
            <a:off x="6141875" y="1136700"/>
            <a:ext cx="2292175" cy="195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l="9467" r="5922"/>
          <a:stretch/>
        </p:blipFill>
        <p:spPr>
          <a:xfrm>
            <a:off x="6116800" y="3215200"/>
            <a:ext cx="2342326" cy="169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311700" y="3045050"/>
            <a:ext cx="5558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700"/>
              <a:t>Lengthening time-to-degree </a:t>
            </a:r>
            <a:r>
              <a:rPr lang="en" sz="1300"/>
              <a:t>(Bound et al., 2012, Princiotta et al., 2014, Witteveen &amp; Attewell, 2021, Zarifa et al., 2018)</a:t>
            </a:r>
            <a:endParaRPr sz="17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311700" y="3669525"/>
            <a:ext cx="55587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Influences on time-to-degree</a:t>
            </a:r>
            <a:endParaRPr sz="17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First Year Students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Transfer Students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Theoretical Framework</a:t>
            </a: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25" y="1343653"/>
            <a:ext cx="2283975" cy="12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450" y="2701928"/>
            <a:ext cx="2813137" cy="221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964375"/>
            <a:ext cx="4279492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6">
            <a:alphaModFix/>
          </a:blip>
          <a:srcRect t="39276"/>
          <a:stretch/>
        </p:blipFill>
        <p:spPr>
          <a:xfrm>
            <a:off x="4547400" y="2465050"/>
            <a:ext cx="4279500" cy="23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t="56032"/>
          <a:stretch/>
        </p:blipFill>
        <p:spPr>
          <a:xfrm>
            <a:off x="4631275" y="3105325"/>
            <a:ext cx="4201025" cy="16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396825" y="1229975"/>
            <a:ext cx="2801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City University of New York Policy Tracking Cohort (PTC)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De-identified student records from Fall 1999 - Fall 2019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0950" y="684387"/>
            <a:ext cx="5171349" cy="37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396825" y="2723075"/>
            <a:ext cx="2801100" cy="15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Bachelor’s Degree Granting Institutions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12 Colleges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43,969 Hispanic Students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125925" y="863325"/>
            <a:ext cx="2026500" cy="1312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College Completion Programs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639575" y="2338950"/>
            <a:ext cx="2026500" cy="1312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Academic Momentum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1420250" y="3758050"/>
            <a:ext cx="2026500" cy="1312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Demographics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6273625" y="2360900"/>
            <a:ext cx="2582400" cy="1312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Educational Outcome: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Time-to-Degree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3568675" y="3748575"/>
            <a:ext cx="4140300" cy="6435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2762388" y="2863550"/>
            <a:ext cx="3414900" cy="30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10800000" flipH="1">
            <a:off x="2298800" y="1588875"/>
            <a:ext cx="5410200" cy="6435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2222600" y="1082875"/>
            <a:ext cx="541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(Holcombe &amp; Kezar, 2020; Scrivener et al., 2015; Todorova, 2019)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2686188" y="2219550"/>
            <a:ext cx="3414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(Attewell &amp; Monaghan, 2016; Huntington-Klein &amp; Gill, 2020)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3492475" y="3748575"/>
            <a:ext cx="364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(Carales, 2020; Núñez, 2014)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1572600" y="264525"/>
            <a:ext cx="5998800" cy="59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</a:rPr>
              <a:t>Models of Analytical Plan</a:t>
            </a:r>
            <a:endParaRPr sz="4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Hierarchical Regression Models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311700" y="11536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Dependent Variable: Time-to-Degree for Latine Students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48" name="Google Shape;148;p19"/>
          <p:cNvGraphicFramePr/>
          <p:nvPr/>
        </p:nvGraphicFramePr>
        <p:xfrm>
          <a:off x="464100" y="1755495"/>
          <a:ext cx="6560575" cy="2287750"/>
        </p:xfrm>
        <a:graphic>
          <a:graphicData uri="http://schemas.openxmlformats.org/drawingml/2006/table">
            <a:tbl>
              <a:tblPr>
                <a:noFill/>
                <a:tableStyleId>{D8FD3795-793C-415A-8242-BB9E9BBBDC1F}</a:tableStyleId>
              </a:tblPr>
              <a:tblGrid>
                <a:gridCol w="24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1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All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Transfer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First-Year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Students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Models: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III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IV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VIII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IX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College Completion Programs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Academic Momentum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Demographics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✓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On-screen Show (16:9)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Roboto</vt:lpstr>
      <vt:lpstr>Times New Roman</vt:lpstr>
      <vt:lpstr>Arial</vt:lpstr>
      <vt:lpstr>Geometric</vt:lpstr>
      <vt:lpstr>Time-to Degree: Bachelor’s Degree Completion for Latine First-Year &amp; Transfer Students </vt:lpstr>
      <vt:lpstr>Research Questions</vt:lpstr>
      <vt:lpstr>Statement of the Problem</vt:lpstr>
      <vt:lpstr>Theoretical Framework</vt:lpstr>
      <vt:lpstr>Data</vt:lpstr>
      <vt:lpstr>PowerPoint Presentation</vt:lpstr>
      <vt:lpstr>Hierarchical Regression Models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Time-to Degree: Bachelor’s Degree Completion for Latine First-Year &amp; Transfer Students </dc:title>
  <cp:lastModifiedBy>p c</cp:lastModifiedBy>
  <cp:revision>2</cp:revision>
  <dcterms:modified xsi:type="dcterms:W3CDTF">2022-04-25T12:10:43Z</dcterms:modified>
</cp:coreProperties>
</file>